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63"/>
  </p:notesMasterIdLst>
  <p:sldIdLst>
    <p:sldId id="285" r:id="rId3"/>
    <p:sldId id="286" r:id="rId4"/>
    <p:sldId id="262" r:id="rId5"/>
    <p:sldId id="258" r:id="rId6"/>
    <p:sldId id="305" r:id="rId7"/>
    <p:sldId id="320" r:id="rId8"/>
    <p:sldId id="273" r:id="rId9"/>
    <p:sldId id="274" r:id="rId10"/>
    <p:sldId id="323" r:id="rId11"/>
    <p:sldId id="324" r:id="rId12"/>
    <p:sldId id="325" r:id="rId13"/>
    <p:sldId id="326" r:id="rId14"/>
    <p:sldId id="313" r:id="rId15"/>
    <p:sldId id="291" r:id="rId16"/>
    <p:sldId id="327" r:id="rId17"/>
    <p:sldId id="265" r:id="rId18"/>
    <p:sldId id="275" r:id="rId19"/>
    <p:sldId id="296" r:id="rId20"/>
    <p:sldId id="257" r:id="rId21"/>
    <p:sldId id="276" r:id="rId22"/>
    <p:sldId id="309" r:id="rId23"/>
    <p:sldId id="310" r:id="rId24"/>
    <p:sldId id="277" r:id="rId25"/>
    <p:sldId id="328" r:id="rId26"/>
    <p:sldId id="284" r:id="rId27"/>
    <p:sldId id="330" r:id="rId28"/>
    <p:sldId id="331" r:id="rId29"/>
    <p:sldId id="332" r:id="rId30"/>
    <p:sldId id="333" r:id="rId31"/>
    <p:sldId id="263" r:id="rId32"/>
    <p:sldId id="264" r:id="rId33"/>
    <p:sldId id="279" r:id="rId34"/>
    <p:sldId id="278" r:id="rId35"/>
    <p:sldId id="283" r:id="rId36"/>
    <p:sldId id="282" r:id="rId37"/>
    <p:sldId id="312" r:id="rId38"/>
    <p:sldId id="290" r:id="rId39"/>
    <p:sldId id="280" r:id="rId40"/>
    <p:sldId id="268" r:id="rId41"/>
    <p:sldId id="281" r:id="rId42"/>
    <p:sldId id="329" r:id="rId43"/>
    <p:sldId id="269" r:id="rId44"/>
    <p:sldId id="321" r:id="rId45"/>
    <p:sldId id="322" r:id="rId46"/>
    <p:sldId id="288" r:id="rId47"/>
    <p:sldId id="289" r:id="rId48"/>
    <p:sldId id="292" r:id="rId49"/>
    <p:sldId id="293" r:id="rId50"/>
    <p:sldId id="294" r:id="rId51"/>
    <p:sldId id="314" r:id="rId52"/>
    <p:sldId id="315" r:id="rId53"/>
    <p:sldId id="316" r:id="rId54"/>
    <p:sldId id="317" r:id="rId55"/>
    <p:sldId id="318" r:id="rId56"/>
    <p:sldId id="295" r:id="rId57"/>
    <p:sldId id="302" r:id="rId58"/>
    <p:sldId id="303" r:id="rId59"/>
    <p:sldId id="307" r:id="rId60"/>
    <p:sldId id="308" r:id="rId61"/>
    <p:sldId id="31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03"/>
    <p:restoredTop sz="94523"/>
  </p:normalViewPr>
  <p:slideViewPr>
    <p:cSldViewPr snapToGrid="0" snapToObjects="1">
      <p:cViewPr>
        <p:scale>
          <a:sx n="120" d="100"/>
          <a:sy n="120" d="100"/>
        </p:scale>
        <p:origin x="44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4DE046-B56B-6F40-8FB6-A8C2808DB20E}" type="datetimeFigureOut">
              <a:rPr lang="en-US" smtClean="0"/>
              <a:t>12/4/17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F40F5-2232-A14B-B350-989E8EB0D426}" type="slidenum">
              <a:rPr lang="en-US" smtClean="0"/>
              <a:t>‹#›</a:t>
            </a:fld>
            <a:endParaRPr lang="en-US"/>
          </a:p>
        </p:txBody>
      </p:sp>
    </p:spTree>
    <p:extLst>
      <p:ext uri="{BB962C8B-B14F-4D97-AF65-F5344CB8AC3E}">
        <p14:creationId xmlns:p14="http://schemas.microsoft.com/office/powerpoint/2010/main" val="26391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4BDDFF-9C74-45EE-AD90-2B14BDC1031C}"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808814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26955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0FE1F6-39E7-EF4E-8D68-3E0A6C5E99B1}" type="slidenum">
              <a:rPr lang="en-US" smtClean="0"/>
              <a:pPr/>
              <a:t>47</a:t>
            </a:fld>
            <a:endParaRPr lang="en-US"/>
          </a:p>
        </p:txBody>
      </p:sp>
    </p:spTree>
    <p:extLst>
      <p:ext uri="{BB962C8B-B14F-4D97-AF65-F5344CB8AC3E}">
        <p14:creationId xmlns:p14="http://schemas.microsoft.com/office/powerpoint/2010/main" val="1501923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pPr/>
              <a:t>48</a:t>
            </a:fld>
            <a:endParaRPr lang="zh-CN" altLang="en-US"/>
          </a:p>
        </p:txBody>
      </p:sp>
    </p:spTree>
    <p:extLst>
      <p:ext uri="{BB962C8B-B14F-4D97-AF65-F5344CB8AC3E}">
        <p14:creationId xmlns:p14="http://schemas.microsoft.com/office/powerpoint/2010/main" val="1306396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pPr/>
              <a:t>49</a:t>
            </a:fld>
            <a:endParaRPr lang="zh-CN" altLang="en-US"/>
          </a:p>
        </p:txBody>
      </p:sp>
    </p:spTree>
    <p:extLst>
      <p:ext uri="{BB962C8B-B14F-4D97-AF65-F5344CB8AC3E}">
        <p14:creationId xmlns:p14="http://schemas.microsoft.com/office/powerpoint/2010/main" val="572449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F0C8CA96-90C8-644D-9502-173AC733881A}" type="slidenum">
              <a:rPr kumimoji="1" lang="zh-CN" altLang="en-US" smtClean="0"/>
              <a:t>56</a:t>
            </a:fld>
            <a:endParaRPr kumimoji="1" lang="zh-CN" altLang="en-US"/>
          </a:p>
        </p:txBody>
      </p:sp>
    </p:spTree>
    <p:extLst>
      <p:ext uri="{BB962C8B-B14F-4D97-AF65-F5344CB8AC3E}">
        <p14:creationId xmlns:p14="http://schemas.microsoft.com/office/powerpoint/2010/main" val="1517550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Identity</a:t>
            </a:r>
            <a:r>
              <a:rPr lang="en-US" baseline="0" dirty="0" smtClean="0"/>
              <a:t> </a:t>
            </a:r>
            <a:r>
              <a:rPr lang="en-US" baseline="0" dirty="0" err="1" smtClean="0"/>
              <a:t>functor</a:t>
            </a:r>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692829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25</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smtClean="0"/>
          </a:p>
        </p:txBody>
      </p:sp>
    </p:spTree>
    <p:extLst>
      <p:ext uri="{BB962C8B-B14F-4D97-AF65-F5344CB8AC3E}">
        <p14:creationId xmlns:p14="http://schemas.microsoft.com/office/powerpoint/2010/main" val="1410579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72E9C4-386B-5B41-9A92-3B3EB75D42C1}" type="slidenum">
              <a:rPr lang="en-US" altLang="ja-JP"/>
              <a:pPr/>
              <a:t>29</a:t>
            </a:fld>
            <a:endParaRPr lang="en-US" altLang="ja-JP"/>
          </a:p>
        </p:txBody>
      </p:sp>
      <p:sp>
        <p:nvSpPr>
          <p:cNvPr id="521218" name="Rectangle 2"/>
          <p:cNvSpPr>
            <a:spLocks noGrp="1" noRot="1" noChangeAspect="1" noChangeArrowheads="1"/>
          </p:cNvSpPr>
          <p:nvPr>
            <p:ph type="sldImg"/>
          </p:nvPr>
        </p:nvSpPr>
        <p:spPr bwMode="auto">
          <a:xfrm>
            <a:off x="425450" y="708025"/>
            <a:ext cx="6300788" cy="3544888"/>
          </a:xfrm>
          <a:prstGeom prst="rect">
            <a:avLst/>
          </a:prstGeom>
          <a:solidFill>
            <a:srgbClr val="FFFFFF"/>
          </a:solidFill>
          <a:ln>
            <a:solidFill>
              <a:srgbClr val="000000"/>
            </a:solidFill>
            <a:miter lim="800000"/>
            <a:headEnd/>
            <a:tailEnd/>
          </a:ln>
        </p:spPr>
      </p:sp>
      <p:sp>
        <p:nvSpPr>
          <p:cNvPr id="521219" name="Rectangle 3"/>
          <p:cNvSpPr>
            <a:spLocks noGrp="1" noChangeArrowheads="1"/>
          </p:cNvSpPr>
          <p:nvPr>
            <p:ph type="body" idx="1"/>
          </p:nvPr>
        </p:nvSpPr>
        <p:spPr bwMode="auto">
          <a:xfrm>
            <a:off x="714375" y="4487863"/>
            <a:ext cx="5721350" cy="4252912"/>
          </a:xfrm>
          <a:prstGeom prst="rect">
            <a:avLst/>
          </a:prstGeom>
          <a:solidFill>
            <a:srgbClr val="FFFFFF"/>
          </a:solidFill>
          <a:ln>
            <a:solidFill>
              <a:srgbClr val="000000"/>
            </a:solidFill>
            <a:miter lim="800000"/>
            <a:headEnd/>
            <a:tailEnd/>
          </a:ln>
        </p:spPr>
        <p:txBody>
          <a:bodyPr/>
          <a:lstStyle/>
          <a:p>
            <a:r>
              <a:rPr lang="en-US" altLang="ja-JP">
                <a:ea typeface="ＭＳ Ｐゴシック" charset="-128"/>
              </a:rPr>
              <a:t>J. Arlen Cooper</a:t>
            </a:r>
          </a:p>
        </p:txBody>
      </p:sp>
    </p:spTree>
    <p:extLst>
      <p:ext uri="{BB962C8B-B14F-4D97-AF65-F5344CB8AC3E}">
        <p14:creationId xmlns:p14="http://schemas.microsoft.com/office/powerpoint/2010/main" val="1711998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bg1"/>
                </a:solidFill>
                <a:latin typeface="Arial" charset="0"/>
                <a:ea typeface="Arial" charset="0"/>
                <a:cs typeface="Arial" charset="0"/>
              </a:rPr>
              <a:t>Category theory has become an important role in contemporary mathematics and theoretical computer science. </a:t>
            </a:r>
            <a:endParaRPr lang="en-US" sz="1200" dirty="0">
              <a:solidFill>
                <a:schemeClr val="bg1"/>
              </a:solidFill>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329561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bg1"/>
                </a:solidFill>
                <a:latin typeface="Arial" charset="0"/>
                <a:ea typeface="Arial" charset="0"/>
                <a:cs typeface="Arial" charset="0"/>
              </a:rPr>
              <a:t>Category theory has become an important role in contemporary mathematics and theoretical computer science. </a:t>
            </a:r>
            <a:endParaRPr lang="en-US" sz="1200" dirty="0">
              <a:solidFill>
                <a:schemeClr val="bg1"/>
              </a:solidFill>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25697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1732762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005372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bg1"/>
                </a:solidFill>
                <a:latin typeface="Arial" charset="0"/>
                <a:ea typeface="Arial" charset="0"/>
                <a:cs typeface="Arial" charset="0"/>
              </a:rPr>
              <a:t>Category theory has become an important role in contemporary mathematics and theoretical computer science. </a:t>
            </a:r>
            <a:endParaRPr lang="en-US" sz="1200" dirty="0">
              <a:solidFill>
                <a:schemeClr val="bg1"/>
              </a:solidFill>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299981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3383D2-3E0C-DE4E-8932-9E1E3D5512DA}" type="datetimeFigureOut">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1225350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3383D2-3E0C-DE4E-8932-9E1E3D5512DA}" type="datetimeFigureOut">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799468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3383D2-3E0C-DE4E-8932-9E1E3D5512DA}" type="datetimeFigureOut">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2016241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1833"/>
            <a:ext cx="9144000" cy="2387600"/>
          </a:xfrm>
        </p:spPr>
        <p:txBody>
          <a:bodyPr anchor="b"/>
          <a:lstStyle>
            <a:lvl1pPr algn="ctr">
              <a:defRPr sz="8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1D00F9FB-5080-5E4B-80A0-21AAAFB12036}" type="datetimeFigureOut">
              <a:rPr lang="zh-CN" altLang="en-US"/>
              <a:pPr/>
              <a:t>2017/12/4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幻灯片编号占位符 5"/>
          <p:cNvSpPr>
            <a:spLocks noGrp="1"/>
          </p:cNvSpPr>
          <p:nvPr>
            <p:ph type="sldNum" sz="quarter" idx="12"/>
          </p:nvPr>
        </p:nvSpPr>
        <p:spPr/>
        <p:txBody>
          <a:bodyPr/>
          <a:lstStyle>
            <a:lvl1pPr>
              <a:defRPr/>
            </a:lvl1pPr>
          </a:lstStyle>
          <a:p>
            <a:fld id="{DC963926-8B7B-9E4C-8036-75803AD3731D}" type="slidenum">
              <a:rPr lang="zh-CN" altLang="en-US"/>
              <a:pPr/>
              <a:t>‹#›</a:t>
            </a:fld>
            <a:endParaRPr lang="zh-CN" altLang="en-US"/>
          </a:p>
        </p:txBody>
      </p:sp>
    </p:spTree>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fld id="{989F6407-BF86-914C-ADA6-16EAE3B57F00}" type="datetimeFigureOut">
              <a:rPr lang="zh-CN" altLang="en-US"/>
              <a:pPr/>
              <a:t>2017/12/4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幻灯片编号占位符 5"/>
          <p:cNvSpPr>
            <a:spLocks noGrp="1"/>
          </p:cNvSpPr>
          <p:nvPr>
            <p:ph type="sldNum" sz="quarter" idx="12"/>
          </p:nvPr>
        </p:nvSpPr>
        <p:spPr/>
        <p:txBody>
          <a:bodyPr/>
          <a:lstStyle>
            <a:lvl1pPr>
              <a:defRPr/>
            </a:lvl1pPr>
          </a:lstStyle>
          <a:p>
            <a:fld id="{3BC3109C-6DEC-1B4E-A9EC-2BED687ABADD}" type="slidenum">
              <a:rPr lang="zh-CN" altLang="en-US"/>
              <a:pPr/>
              <a:t>‹#›</a:t>
            </a:fld>
            <a:endParaRPr lang="zh-CN" altLang="en-US"/>
          </a:p>
        </p:txBody>
      </p:sp>
    </p:spTree>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267"/>
            <a:ext cx="10515600" cy="2853267"/>
          </a:xfrm>
        </p:spPr>
        <p:txBody>
          <a:bodyPr anchor="b"/>
          <a:lstStyle>
            <a:lvl1pPr>
              <a:defRPr sz="8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8934"/>
            <a:ext cx="10515600" cy="1500717"/>
          </a:xfrm>
        </p:spPr>
        <p:txBody>
          <a:bodyPr/>
          <a:lstStyle>
            <a:lvl1pPr marL="0" indent="0">
              <a:buNone/>
              <a:defRPr sz="3200"/>
            </a:lvl1pPr>
            <a:lvl2pPr marL="609585" indent="0">
              <a:buNone/>
              <a:defRPr sz="2667"/>
            </a:lvl2pPr>
            <a:lvl3pPr marL="1219170" indent="0">
              <a:buNone/>
              <a:defRPr sz="2400"/>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C2BCB646-4F3B-BA4B-ACCA-2AD81AF17150}" type="datetimeFigureOut">
              <a:rPr lang="zh-CN" altLang="en-US"/>
              <a:pPr/>
              <a:t>2017/12/4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幻灯片编号占位符 5"/>
          <p:cNvSpPr>
            <a:spLocks noGrp="1"/>
          </p:cNvSpPr>
          <p:nvPr>
            <p:ph type="sldNum" sz="quarter" idx="12"/>
          </p:nvPr>
        </p:nvSpPr>
        <p:spPr/>
        <p:txBody>
          <a:bodyPr/>
          <a:lstStyle>
            <a:lvl1pPr>
              <a:defRPr/>
            </a:lvl1pPr>
          </a:lstStyle>
          <a:p>
            <a:fld id="{81A63C23-C7CA-5848-BF31-5BC07CB1073B}" type="slidenum">
              <a:rPr lang="zh-CN" altLang="en-US"/>
              <a:pPr/>
              <a:t>‹#›</a:t>
            </a:fld>
            <a:endParaRPr lang="zh-CN" altLang="en-US"/>
          </a:p>
        </p:txBody>
      </p:sp>
    </p:spTree>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6684"/>
            <a:ext cx="5156200" cy="4349749"/>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6197600" y="1826684"/>
            <a:ext cx="5156200" cy="4349749"/>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日期占位符 4"/>
          <p:cNvSpPr>
            <a:spLocks noGrp="1"/>
          </p:cNvSpPr>
          <p:nvPr>
            <p:ph type="dt" sz="half" idx="10"/>
          </p:nvPr>
        </p:nvSpPr>
        <p:spPr/>
        <p:txBody>
          <a:bodyPr/>
          <a:lstStyle>
            <a:lvl1pPr>
              <a:defRPr/>
            </a:lvl1pPr>
          </a:lstStyle>
          <a:p>
            <a:fld id="{41CBB42B-5DD5-B04D-9C31-91A4B3359D27}" type="datetimeFigureOut">
              <a:rPr lang="zh-CN" altLang="en-US"/>
              <a:pPr/>
              <a:t>2017/12/4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幻灯片编号占位符 6"/>
          <p:cNvSpPr>
            <a:spLocks noGrp="1"/>
          </p:cNvSpPr>
          <p:nvPr>
            <p:ph type="sldNum" sz="quarter" idx="12"/>
          </p:nvPr>
        </p:nvSpPr>
        <p:spPr/>
        <p:txBody>
          <a:bodyPr/>
          <a:lstStyle>
            <a:lvl1pPr>
              <a:defRPr/>
            </a:lvl1pPr>
          </a:lstStyle>
          <a:p>
            <a:fld id="{37DD9727-0A36-8741-802D-DB2C92108AF0}" type="slidenum">
              <a:rPr lang="zh-CN" altLang="en-US"/>
              <a:pPr/>
              <a:t>‹#›</a:t>
            </a:fld>
            <a:endParaRPr lang="zh-CN" altLang="en-US"/>
          </a:p>
        </p:txBody>
      </p:sp>
    </p:spTree>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6185"/>
            <a:ext cx="10515600" cy="132503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smtClean="0"/>
              <a:t>单击此处编辑母版文本样式</a:t>
            </a:r>
          </a:p>
        </p:txBody>
      </p:sp>
      <p:sp>
        <p:nvSpPr>
          <p:cNvPr id="4" name="内容占位符 3"/>
          <p:cNvSpPr>
            <a:spLocks noGrp="1"/>
          </p:cNvSpPr>
          <p:nvPr>
            <p:ph sz="half" idx="2"/>
          </p:nvPr>
        </p:nvSpPr>
        <p:spPr>
          <a:xfrm>
            <a:off x="840318" y="2506133"/>
            <a:ext cx="5158316" cy="36830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6133"/>
            <a:ext cx="5183717" cy="36830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日期占位符 6"/>
          <p:cNvSpPr>
            <a:spLocks noGrp="1"/>
          </p:cNvSpPr>
          <p:nvPr>
            <p:ph type="dt" sz="half" idx="10"/>
          </p:nvPr>
        </p:nvSpPr>
        <p:spPr/>
        <p:txBody>
          <a:bodyPr/>
          <a:lstStyle>
            <a:lvl1pPr>
              <a:defRPr/>
            </a:lvl1pPr>
          </a:lstStyle>
          <a:p>
            <a:fld id="{76A91C22-BD40-AD4C-AA2D-908C13CBD97F}" type="datetimeFigureOut">
              <a:rPr lang="zh-CN" altLang="en-US"/>
              <a:pPr/>
              <a:t>2017/12/4</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幻灯片编号占位符 8"/>
          <p:cNvSpPr>
            <a:spLocks noGrp="1"/>
          </p:cNvSpPr>
          <p:nvPr>
            <p:ph type="sldNum" sz="quarter" idx="12"/>
          </p:nvPr>
        </p:nvSpPr>
        <p:spPr/>
        <p:txBody>
          <a:bodyPr/>
          <a:lstStyle>
            <a:lvl1pPr>
              <a:defRPr/>
            </a:lvl1pPr>
          </a:lstStyle>
          <a:p>
            <a:fld id="{86AAD401-CC71-5941-B63D-E2913BDC47DC}" type="slidenum">
              <a:rPr lang="zh-CN" altLang="en-US"/>
              <a:pPr/>
              <a:t>‹#›</a:t>
            </a:fld>
            <a:endParaRPr lang="zh-CN" altLang="en-US"/>
          </a:p>
        </p:txBody>
      </p:sp>
    </p:spTree>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586A406C-4124-A44B-AAB3-E28B03A55918}" type="datetimeFigureOut">
              <a:rPr lang="zh-CN" altLang="en-US"/>
              <a:pPr/>
              <a:t>2017/12/4</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幻灯片编号占位符 4"/>
          <p:cNvSpPr>
            <a:spLocks noGrp="1"/>
          </p:cNvSpPr>
          <p:nvPr>
            <p:ph type="sldNum" sz="quarter" idx="12"/>
          </p:nvPr>
        </p:nvSpPr>
        <p:spPr/>
        <p:txBody>
          <a:bodyPr/>
          <a:lstStyle>
            <a:lvl1pPr>
              <a:defRPr/>
            </a:lvl1pPr>
          </a:lstStyle>
          <a:p>
            <a:fld id="{D8C77411-E3A7-4949-9160-86583D5C2830}" type="slidenum">
              <a:rPr lang="zh-CN" altLang="en-US"/>
              <a:pPr/>
              <a:t>‹#›</a:t>
            </a:fld>
            <a:endParaRPr lang="zh-CN" altLang="en-US"/>
          </a:p>
        </p:txBody>
      </p:sp>
    </p:spTree>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2074CD15-5E46-464B-8D08-BFA93B2436DD}" type="datetimeFigureOut">
              <a:rPr lang="zh-CN" altLang="en-US"/>
              <a:pPr/>
              <a:t>2017/12/4</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幻灯片编号占位符 3"/>
          <p:cNvSpPr>
            <a:spLocks noGrp="1"/>
          </p:cNvSpPr>
          <p:nvPr>
            <p:ph type="sldNum" sz="quarter" idx="12"/>
          </p:nvPr>
        </p:nvSpPr>
        <p:spPr/>
        <p:txBody>
          <a:bodyPr/>
          <a:lstStyle>
            <a:lvl1pPr>
              <a:defRPr/>
            </a:lvl1pPr>
          </a:lstStyle>
          <a:p>
            <a:fld id="{57B79E91-A5D9-F049-B91F-872102AD4523}" type="slidenum">
              <a:rPr lang="zh-CN" altLang="en-US"/>
              <a:pPr/>
              <a:t>‹#›</a:t>
            </a:fld>
            <a:endParaRPr lang="zh-CN" altLang="en-US"/>
          </a:p>
        </p:txBody>
      </p:sp>
    </p:spTree>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4267"/>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8485"/>
            <a:ext cx="6172200" cy="48725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5F886CCF-1E31-7A43-A4B1-334391A24759}" type="datetimeFigureOut">
              <a:rPr lang="zh-CN" altLang="en-US"/>
              <a:pPr/>
              <a:t>2017/12/4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幻灯片编号占位符 6"/>
          <p:cNvSpPr>
            <a:spLocks noGrp="1"/>
          </p:cNvSpPr>
          <p:nvPr>
            <p:ph type="sldNum" sz="quarter" idx="12"/>
          </p:nvPr>
        </p:nvSpPr>
        <p:spPr/>
        <p:txBody>
          <a:bodyPr/>
          <a:lstStyle>
            <a:lvl1pPr>
              <a:defRPr/>
            </a:lvl1pPr>
          </a:lstStyle>
          <a:p>
            <a:fld id="{10971A30-ACBE-8C4C-8C53-C828949FD70D}" type="slidenum">
              <a:rPr lang="zh-CN" altLang="en-US"/>
              <a:pPr/>
              <a:t>‹#›</a:t>
            </a:fld>
            <a:endParaRPr lang="zh-CN" altLang="en-US"/>
          </a:p>
        </p:txBody>
      </p:sp>
    </p:spTree>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3383D2-3E0C-DE4E-8932-9E1E3D5512DA}" type="datetimeFigureOut">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921324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4267"/>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zh-CN" altLang="en-US" smtClean="0"/>
              <a:t>将图片拖动到占位符，或单击添加图标</a:t>
            </a:r>
            <a:endParaRPr lang="zh-CN" altLang="en-US"/>
          </a:p>
        </p:txBody>
      </p:sp>
      <p:sp>
        <p:nvSpPr>
          <p:cNvPr id="4" name="文本占位符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4FCD1256-3E51-E542-9EAF-8455297457F0}" type="datetimeFigureOut">
              <a:rPr lang="zh-CN" altLang="en-US"/>
              <a:pPr/>
              <a:t>2017/12/4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幻灯片编号占位符 6"/>
          <p:cNvSpPr>
            <a:spLocks noGrp="1"/>
          </p:cNvSpPr>
          <p:nvPr>
            <p:ph type="sldNum" sz="quarter" idx="12"/>
          </p:nvPr>
        </p:nvSpPr>
        <p:spPr/>
        <p:txBody>
          <a:bodyPr/>
          <a:lstStyle>
            <a:lvl1pPr>
              <a:defRPr/>
            </a:lvl1pPr>
          </a:lstStyle>
          <a:p>
            <a:fld id="{4AA76F11-04D5-644B-A761-9B22BD8E4DC6}" type="slidenum">
              <a:rPr lang="zh-CN" altLang="en-US"/>
              <a:pPr/>
              <a:t>‹#›</a:t>
            </a:fld>
            <a:endParaRPr lang="zh-CN" altLang="en-US"/>
          </a:p>
        </p:txBody>
      </p:sp>
    </p:spTree>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fld id="{03C39F2A-8141-9E41-93F6-66191A7DD2D3}" type="datetimeFigureOut">
              <a:rPr lang="zh-CN" altLang="en-US"/>
              <a:pPr/>
              <a:t>2017/12/4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幻灯片编号占位符 5"/>
          <p:cNvSpPr>
            <a:spLocks noGrp="1"/>
          </p:cNvSpPr>
          <p:nvPr>
            <p:ph type="sldNum" sz="quarter" idx="12"/>
          </p:nvPr>
        </p:nvSpPr>
        <p:spPr/>
        <p:txBody>
          <a:bodyPr/>
          <a:lstStyle>
            <a:lvl1pPr>
              <a:defRPr/>
            </a:lvl1pPr>
          </a:lstStyle>
          <a:p>
            <a:fld id="{7B41667C-6955-1241-8232-7F00D3270434}" type="slidenum">
              <a:rPr lang="zh-CN" altLang="en-US"/>
              <a:pPr/>
              <a:t>‹#›</a:t>
            </a:fld>
            <a:endParaRPr lang="zh-CN" altLang="en-US"/>
          </a:p>
        </p:txBody>
      </p:sp>
    </p:spTree>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6185"/>
            <a:ext cx="2628900" cy="5810249"/>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838201" y="366185"/>
            <a:ext cx="7683500" cy="5810249"/>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fld id="{A7473D9F-E9B3-2F4C-9816-23AF2F204DDC}" type="datetimeFigureOut">
              <a:rPr lang="zh-CN" altLang="en-US"/>
              <a:pPr/>
              <a:t>2017/12/4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幻灯片编号占位符 5"/>
          <p:cNvSpPr>
            <a:spLocks noGrp="1"/>
          </p:cNvSpPr>
          <p:nvPr>
            <p:ph type="sldNum" sz="quarter" idx="12"/>
          </p:nvPr>
        </p:nvSpPr>
        <p:spPr/>
        <p:txBody>
          <a:bodyPr/>
          <a:lstStyle>
            <a:lvl1pPr>
              <a:defRPr/>
            </a:lvl1pPr>
          </a:lstStyle>
          <a:p>
            <a:fld id="{C844FB26-779C-254F-A35B-C2D358BB68BE}" type="slidenum">
              <a:rPr lang="zh-CN" altLang="en-US"/>
              <a:pPr/>
              <a:t>‹#›</a:t>
            </a:fld>
            <a:endParaRPr lang="zh-CN" altLang="en-US"/>
          </a:p>
        </p:txBody>
      </p:sp>
    </p:spTree>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3383D2-3E0C-DE4E-8932-9E1E3D5512DA}" type="datetimeFigureOut">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13454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3383D2-3E0C-DE4E-8932-9E1E3D5512DA}" type="datetimeFigureOut">
              <a:rPr lang="en-US" smtClean="0"/>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9854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3383D2-3E0C-DE4E-8932-9E1E3D5512DA}" type="datetimeFigureOut">
              <a:rPr lang="en-US" smtClean="0"/>
              <a:t>12/4/17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263970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3383D2-3E0C-DE4E-8932-9E1E3D5512DA}" type="datetimeFigureOut">
              <a:rPr lang="en-US" smtClean="0"/>
              <a:t>12/4/17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2004529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3383D2-3E0C-DE4E-8932-9E1E3D5512DA}" type="datetimeFigureOut">
              <a:rPr lang="en-US" smtClean="0"/>
              <a:t>12/4/17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408423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3383D2-3E0C-DE4E-8932-9E1E3D5512DA}" type="datetimeFigureOut">
              <a:rPr lang="en-US" smtClean="0"/>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1022213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3383D2-3E0C-DE4E-8932-9E1E3D5512DA}" type="datetimeFigureOut">
              <a:rPr lang="en-US" smtClean="0"/>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4758748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3383D2-3E0C-DE4E-8932-9E1E3D5512DA}" type="datetimeFigureOut">
              <a:rPr lang="en-US" smtClean="0"/>
              <a:t>12/4/17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4AC3F8-D8E6-B64C-93A3-994CC0CA5D17}" type="slidenum">
              <a:rPr lang="en-US" smtClean="0"/>
              <a:t>‹#›</a:t>
            </a:fld>
            <a:endParaRPr lang="en-US"/>
          </a:p>
        </p:txBody>
      </p:sp>
    </p:spTree>
    <p:extLst>
      <p:ext uri="{BB962C8B-B14F-4D97-AF65-F5344CB8AC3E}">
        <p14:creationId xmlns:p14="http://schemas.microsoft.com/office/powerpoint/2010/main" val="1861983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282828"/>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p:nvPr>
        </p:nvSpPr>
        <p:spPr bwMode="auto">
          <a:xfrm>
            <a:off x="838200" y="366185"/>
            <a:ext cx="10515600" cy="132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x-none"/>
              <a:t>单击此处编辑母版标题样式</a:t>
            </a:r>
          </a:p>
        </p:txBody>
      </p:sp>
      <p:sp>
        <p:nvSpPr>
          <p:cNvPr id="1027" name="Text Placeholder 2"/>
          <p:cNvSpPr>
            <a:spLocks noGrp="1" noChangeArrowheads="1"/>
          </p:cNvSpPr>
          <p:nvPr>
            <p:ph type="body" idx="1"/>
          </p:nvPr>
        </p:nvSpPr>
        <p:spPr bwMode="auto">
          <a:xfrm>
            <a:off x="838200" y="1826684"/>
            <a:ext cx="10515600" cy="434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x-none"/>
              <a:t>单击此处编辑母版文本样式</a:t>
            </a:r>
          </a:p>
          <a:p>
            <a:pPr lvl="1"/>
            <a:r>
              <a:rPr lang="zh-CN" altLang="x-none"/>
              <a:t>第二级</a:t>
            </a:r>
          </a:p>
          <a:p>
            <a:pPr lvl="2"/>
            <a:r>
              <a:rPr lang="zh-CN" altLang="x-none"/>
              <a:t>第三级</a:t>
            </a:r>
          </a:p>
          <a:p>
            <a:pPr lvl="3"/>
            <a:r>
              <a:rPr lang="zh-CN" altLang="x-none"/>
              <a:t>第四级</a:t>
            </a:r>
          </a:p>
          <a:p>
            <a:pPr lvl="4"/>
            <a:r>
              <a:rPr lang="zh-CN" altLang="x-none"/>
              <a:t>第五级</a:t>
            </a:r>
          </a:p>
        </p:txBody>
      </p:sp>
      <p:sp>
        <p:nvSpPr>
          <p:cNvPr id="1028" name="Date Placeholder 3"/>
          <p:cNvSpPr>
            <a:spLocks noGrp="1" noChangeArrowheads="1"/>
          </p:cNvSpPr>
          <p:nvPr>
            <p:ph type="dt" sz="half" idx="2"/>
          </p:nvPr>
        </p:nvSpPr>
        <p:spPr bwMode="auto">
          <a:xfrm>
            <a:off x="838200" y="6356351"/>
            <a:ext cx="2743200"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defTabSz="914377" fontAlgn="base">
              <a:spcBef>
                <a:spcPct val="0"/>
              </a:spcBef>
              <a:spcAft>
                <a:spcPct val="0"/>
              </a:spcAft>
            </a:pPr>
            <a:fld id="{8008DD98-D290-1944-9E3C-A008DC37D5BB}" type="datetimeFigureOut">
              <a:rPr lang="zh-CN" altLang="en-US" smtClean="0"/>
              <a:pPr defTabSz="914377" fontAlgn="base">
                <a:spcBef>
                  <a:spcPct val="0"/>
                </a:spcBef>
                <a:spcAft>
                  <a:spcPct val="0"/>
                </a:spcAft>
              </a:pPr>
              <a:t>2017/12/4</a:t>
            </a:fld>
            <a:endParaRPr lang="zh-CN" altLang="en-US"/>
          </a:p>
        </p:txBody>
      </p:sp>
      <p:sp>
        <p:nvSpPr>
          <p:cNvPr id="1029" name="Footer Placeholder 4"/>
          <p:cNvSpPr>
            <a:spLocks noGrp="1" noChangeArrowheads="1"/>
          </p:cNvSpPr>
          <p:nvPr>
            <p:ph type="ftr" sz="quarter" idx="3"/>
          </p:nvPr>
        </p:nvSpPr>
        <p:spPr bwMode="auto">
          <a:xfrm>
            <a:off x="4038600" y="6356351"/>
            <a:ext cx="4114800"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defTabSz="914377" fontAlgn="base">
              <a:spcBef>
                <a:spcPct val="0"/>
              </a:spcBef>
              <a:spcAft>
                <a:spcPct val="0"/>
              </a:spcAft>
            </a:pPr>
            <a:endParaRPr lang="zh-CN" altLang="en-US"/>
          </a:p>
        </p:txBody>
      </p:sp>
      <p:sp>
        <p:nvSpPr>
          <p:cNvPr id="1030" name="Slide Number Placeholder 5"/>
          <p:cNvSpPr>
            <a:spLocks noGrp="1" noChangeArrowheads="1"/>
          </p:cNvSpPr>
          <p:nvPr>
            <p:ph type="sldNum" sz="quarter" idx="4"/>
          </p:nvPr>
        </p:nvSpPr>
        <p:spPr bwMode="auto">
          <a:xfrm>
            <a:off x="8610600" y="6356351"/>
            <a:ext cx="2743200"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defTabSz="914377" fontAlgn="base">
              <a:spcBef>
                <a:spcPct val="0"/>
              </a:spcBef>
              <a:spcAft>
                <a:spcPct val="0"/>
              </a:spcAft>
            </a:pPr>
            <a:fld id="{11C18775-D15C-044F-8D9C-CDF148561198}" type="slidenum">
              <a:rPr lang="zh-CN" altLang="en-US" smtClean="0"/>
              <a:pPr defTabSz="914377" fontAlgn="base">
                <a:spcBef>
                  <a:spcPct val="0"/>
                </a:spcBef>
                <a:spcAft>
                  <a:spcPct val="0"/>
                </a:spcAft>
              </a:pPr>
              <a:t>‹#›</a:t>
            </a:fld>
            <a:endParaRPr lang="zh-CN" altLang="en-US"/>
          </a:p>
        </p:txBody>
      </p:sp>
    </p:spTree>
    <p:extLst>
      <p:ext uri="{BB962C8B-B14F-4D97-AF65-F5344CB8AC3E}">
        <p14:creationId xmlns:p14="http://schemas.microsoft.com/office/powerpoint/2010/main" val="20200184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slow">
    <p:wipe/>
  </p:transition>
  <p:txStyles>
    <p:titleStyle>
      <a:lvl1pPr algn="l" defTabSz="914377"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defTabSz="914377" rtl="0" eaLnBrk="1" fontAlgn="base" hangingPunct="1">
        <a:lnSpc>
          <a:spcPct val="90000"/>
        </a:lnSpc>
        <a:spcBef>
          <a:spcPct val="0"/>
        </a:spcBef>
        <a:spcAft>
          <a:spcPct val="0"/>
        </a:spcAft>
        <a:defRPr sz="4400">
          <a:solidFill>
            <a:schemeClr val="tx1"/>
          </a:solidFill>
          <a:latin typeface="Calibri Light" charset="0"/>
          <a:ea typeface="宋体" charset="-122"/>
        </a:defRPr>
      </a:lvl2pPr>
      <a:lvl3pPr algn="l" defTabSz="914377" rtl="0" eaLnBrk="1" fontAlgn="base" hangingPunct="1">
        <a:lnSpc>
          <a:spcPct val="90000"/>
        </a:lnSpc>
        <a:spcBef>
          <a:spcPct val="0"/>
        </a:spcBef>
        <a:spcAft>
          <a:spcPct val="0"/>
        </a:spcAft>
        <a:defRPr sz="4400">
          <a:solidFill>
            <a:schemeClr val="tx1"/>
          </a:solidFill>
          <a:latin typeface="Calibri Light" charset="0"/>
          <a:ea typeface="宋体" charset="-122"/>
        </a:defRPr>
      </a:lvl3pPr>
      <a:lvl4pPr algn="l" defTabSz="914377" rtl="0" eaLnBrk="1" fontAlgn="base" hangingPunct="1">
        <a:lnSpc>
          <a:spcPct val="90000"/>
        </a:lnSpc>
        <a:spcBef>
          <a:spcPct val="0"/>
        </a:spcBef>
        <a:spcAft>
          <a:spcPct val="0"/>
        </a:spcAft>
        <a:defRPr sz="4400">
          <a:solidFill>
            <a:schemeClr val="tx1"/>
          </a:solidFill>
          <a:latin typeface="Calibri Light" charset="0"/>
          <a:ea typeface="宋体" charset="-122"/>
        </a:defRPr>
      </a:lvl4pPr>
      <a:lvl5pPr algn="l" defTabSz="914377" rtl="0" eaLnBrk="1" fontAlgn="base" hangingPunct="1">
        <a:lnSpc>
          <a:spcPct val="90000"/>
        </a:lnSpc>
        <a:spcBef>
          <a:spcPct val="0"/>
        </a:spcBef>
        <a:spcAft>
          <a:spcPct val="0"/>
        </a:spcAft>
        <a:defRPr sz="4400">
          <a:solidFill>
            <a:schemeClr val="tx1"/>
          </a:solidFill>
          <a:latin typeface="Calibri Light" charset="0"/>
          <a:ea typeface="宋体" charset="-122"/>
        </a:defRPr>
      </a:lvl5pPr>
      <a:lvl6pPr marL="609585" algn="l" defTabSz="914377" rtl="0" eaLnBrk="1" fontAlgn="base" hangingPunct="1">
        <a:lnSpc>
          <a:spcPct val="90000"/>
        </a:lnSpc>
        <a:spcBef>
          <a:spcPct val="0"/>
        </a:spcBef>
        <a:spcAft>
          <a:spcPct val="0"/>
        </a:spcAft>
        <a:defRPr sz="4400">
          <a:solidFill>
            <a:schemeClr val="tx1"/>
          </a:solidFill>
          <a:latin typeface="Calibri Light" charset="0"/>
          <a:ea typeface="宋体" charset="-122"/>
        </a:defRPr>
      </a:lvl6pPr>
      <a:lvl7pPr marL="1219170" algn="l" defTabSz="914377" rtl="0" eaLnBrk="1" fontAlgn="base" hangingPunct="1">
        <a:lnSpc>
          <a:spcPct val="90000"/>
        </a:lnSpc>
        <a:spcBef>
          <a:spcPct val="0"/>
        </a:spcBef>
        <a:spcAft>
          <a:spcPct val="0"/>
        </a:spcAft>
        <a:defRPr sz="4400">
          <a:solidFill>
            <a:schemeClr val="tx1"/>
          </a:solidFill>
          <a:latin typeface="Calibri Light" charset="0"/>
          <a:ea typeface="宋体" charset="-122"/>
        </a:defRPr>
      </a:lvl7pPr>
      <a:lvl8pPr marL="1828754" algn="l" defTabSz="914377" rtl="0" eaLnBrk="1" fontAlgn="base" hangingPunct="1">
        <a:lnSpc>
          <a:spcPct val="90000"/>
        </a:lnSpc>
        <a:spcBef>
          <a:spcPct val="0"/>
        </a:spcBef>
        <a:spcAft>
          <a:spcPct val="0"/>
        </a:spcAft>
        <a:defRPr sz="4400">
          <a:solidFill>
            <a:schemeClr val="tx1"/>
          </a:solidFill>
          <a:latin typeface="Calibri Light" charset="0"/>
          <a:ea typeface="宋体" charset="-122"/>
        </a:defRPr>
      </a:lvl8pPr>
      <a:lvl9pPr marL="2438339" algn="l" defTabSz="914377" rtl="0" eaLnBrk="1" fontAlgn="base" hangingPunct="1">
        <a:lnSpc>
          <a:spcPct val="90000"/>
        </a:lnSpc>
        <a:spcBef>
          <a:spcPct val="0"/>
        </a:spcBef>
        <a:spcAft>
          <a:spcPct val="0"/>
        </a:spcAft>
        <a:defRPr sz="4400">
          <a:solidFill>
            <a:schemeClr val="tx1"/>
          </a:solidFill>
          <a:latin typeface="Calibri Light" charset="0"/>
          <a:ea typeface="宋体" charset="-122"/>
        </a:defRPr>
      </a:lvl9pPr>
    </p:titleStyle>
    <p:bodyStyle>
      <a:lvl1pPr marL="228594" indent="-228594" algn="l" defTabSz="914377"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783" indent="-228594" algn="l" defTabSz="914377"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2pPr>
      <a:lvl3pPr marL="1142971" indent="-228594" algn="l" defTabSz="914377"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160" indent="-228594" algn="l" defTabSz="914377" rtl="0" eaLnBrk="1" fontAlgn="base" hangingPunct="1">
        <a:lnSpc>
          <a:spcPct val="90000"/>
        </a:lnSpc>
        <a:spcBef>
          <a:spcPts val="500"/>
        </a:spcBef>
        <a:spcAft>
          <a:spcPct val="0"/>
        </a:spcAft>
        <a:buFont typeface="Arial" charset="0"/>
        <a:buChar char="•"/>
        <a:defRPr sz="1733" kern="1200">
          <a:solidFill>
            <a:schemeClr val="tx1"/>
          </a:solidFill>
          <a:latin typeface="+mn-lt"/>
          <a:ea typeface="+mn-ea"/>
          <a:cs typeface="+mn-cs"/>
        </a:defRPr>
      </a:lvl4pPr>
      <a:lvl5pPr marL="2057349" indent="-228594" algn="l" defTabSz="914377" rtl="0" eaLnBrk="1" fontAlgn="base" hangingPunct="1">
        <a:lnSpc>
          <a:spcPct val="90000"/>
        </a:lnSpc>
        <a:spcBef>
          <a:spcPts val="500"/>
        </a:spcBef>
        <a:spcAft>
          <a:spcPct val="0"/>
        </a:spcAft>
        <a:buFont typeface="Arial" charset="0"/>
        <a:buChar char="•"/>
        <a:defRPr sz="1733"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cn.bing.com/images/search?view=detailV2&amp;ccid=6aJWArtW&amp;id=1B33FCE0E6255CF2A323C4463060B607525B9562&amp;thid=OIP.6aJWArtWuYvQhf-NMQ63IAEmEs&amp;q=Disiciplined+Entrepreneurs&amp;simid=608027049903587654&amp;selectedIndex=0" TargetMode="External"/><Relationship Id="rId5" Type="http://schemas.openxmlformats.org/officeDocument/2006/relationships/image" Target="../media/image16.jpeg"/><Relationship Id="rId1" Type="http://schemas.openxmlformats.org/officeDocument/2006/relationships/slideLayout" Target="../slideLayouts/slideLayout7.xml"/><Relationship Id="rId2" Type="http://schemas.openxmlformats.org/officeDocument/2006/relationships/hyperlink" Target="http://cn.bing.com/images/search?view=detailV2&amp;ccid=xQYLdW0c&amp;id=2D249A2C846B9404F7C892161625140870150CAD&amp;thid=OIP.xQYLdW0cUM1P1vxaCEWt3wEsEs&amp;q=Disiciplined+Entrepreneurs&amp;simid=608052368738291106&amp;selectedIndex=2"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5" Type="http://schemas.openxmlformats.org/officeDocument/2006/relationships/image" Target="../media/image27.tiff"/><Relationship Id="rId1" Type="http://schemas.openxmlformats.org/officeDocument/2006/relationships/slideLayout" Target="../slideLayouts/slideLayout6.xml"/><Relationship Id="rId2" Type="http://schemas.openxmlformats.org/officeDocument/2006/relationships/image" Target="../media/image24.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tiff"/><Relationship Id="rId3" Type="http://schemas.openxmlformats.org/officeDocument/2006/relationships/image" Target="../media/image2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26.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hyperlink" Target="https://en.wikipedia.org/wiki/File:Modelica.png" TargetMode="External"/><Relationship Id="rId5" Type="http://schemas.openxmlformats.org/officeDocument/2006/relationships/image" Target="../media/image32.png"/><Relationship Id="rId6" Type="http://schemas.openxmlformats.org/officeDocument/2006/relationships/image" Target="../media/image33.tiff"/><Relationship Id="rId7" Type="http://schemas.openxmlformats.org/officeDocument/2006/relationships/image" Target="../media/image34.jpeg"/><Relationship Id="rId8"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hyperlink" Target="https://www.google.com.hk/url?sa=i&amp;rct=j&amp;q=&amp;esrc=s&amp;source=images&amp;cd=&amp;ved=0ahUKEwiRgs2_yLDXAhXCbbwKHUZeBaoQjRwIBw&amp;url=https://dcos.io/&amp;psig=AOvVaw37ova67xODXZzo7V25KZwP&amp;ust=1510285064400303" TargetMode="External"/><Relationship Id="rId6" Type="http://schemas.openxmlformats.org/officeDocument/2006/relationships/image" Target="../media/image39.jpeg"/><Relationship Id="rId7" Type="http://schemas.openxmlformats.org/officeDocument/2006/relationships/image" Target="../media/image40.jpe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8.xml.rels><?xml version="1.0" encoding="UTF-8" standalone="yes"?>
<Relationships xmlns="http://schemas.openxmlformats.org/package/2006/relationships"><Relationship Id="rId9" Type="http://schemas.openxmlformats.org/officeDocument/2006/relationships/image" Target="../media/image47.png"/><Relationship Id="rId20" Type="http://schemas.openxmlformats.org/officeDocument/2006/relationships/image" Target="../media/image54.tiff"/><Relationship Id="rId21" Type="http://schemas.openxmlformats.org/officeDocument/2006/relationships/image" Target="../media/image33.tiff"/><Relationship Id="rId22" Type="http://schemas.openxmlformats.org/officeDocument/2006/relationships/image" Target="../media/image55.jpeg"/><Relationship Id="rId10" Type="http://schemas.openxmlformats.org/officeDocument/2006/relationships/hyperlink" Target="https://www.google.com.hk/url?sa=i&amp;rct=j&amp;q=&amp;esrc=s&amp;source=images&amp;cd=&amp;ved=0ahUKEwiRgs2_yLDXAhXCbbwKHUZeBaoQjRwIBw&amp;url=https://dcos.io/&amp;psig=AOvVaw37ova67xODXZzo7V25KZwP&amp;ust=1510285064400303" TargetMode="External"/><Relationship Id="rId11" Type="http://schemas.openxmlformats.org/officeDocument/2006/relationships/image" Target="../media/image39.jpeg"/><Relationship Id="rId12" Type="http://schemas.openxmlformats.org/officeDocument/2006/relationships/image" Target="../media/image48.png"/><Relationship Id="rId13" Type="http://schemas.openxmlformats.org/officeDocument/2006/relationships/image" Target="../media/image49.png"/><Relationship Id="rId14" Type="http://schemas.openxmlformats.org/officeDocument/2006/relationships/hyperlink" Target="https://en.wikipedia.org/wiki/File:Modelica.png" TargetMode="External"/><Relationship Id="rId15" Type="http://schemas.openxmlformats.org/officeDocument/2006/relationships/image" Target="../media/image50.png"/><Relationship Id="rId16" Type="http://schemas.openxmlformats.org/officeDocument/2006/relationships/image" Target="../media/image51.tiff"/><Relationship Id="rId17"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 Id="rId18" Type="http://schemas.openxmlformats.org/officeDocument/2006/relationships/image" Target="../media/image52.png"/><Relationship Id="rId19"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image" Target="../media/image41.jpeg"/><Relationship Id="rId3" Type="http://schemas.openxmlformats.org/officeDocument/2006/relationships/image" Target="../media/image42.tiff"/><Relationship Id="rId4" Type="http://schemas.openxmlformats.org/officeDocument/2006/relationships/image" Target="../media/image43.png"/><Relationship Id="rId5" Type="http://schemas.openxmlformats.org/officeDocument/2006/relationships/image" Target="../media/image44.tiff"/><Relationship Id="rId6" Type="http://schemas.openxmlformats.org/officeDocument/2006/relationships/hyperlink" Target="https://www.google.com.hk/url?sa=i&amp;rct=j&amp;q=&amp;esrc=s&amp;source=images&amp;cd=&amp;ved=0ahUKEwi0-rqA6LDXAhVIW5QKHfx3AS0QjRwIBw&amp;url=http://www.tsinghua.edu.cn/publish/thunewsen/9673/2016/20160421142942540433880/20160421142942540433880_.html&amp;psig=AOvVaw0iGIESMec4o_4el3sh2u9L&amp;ust=1510292963818483" TargetMode="External"/><Relationship Id="rId7" Type="http://schemas.openxmlformats.org/officeDocument/2006/relationships/image" Target="../media/image45.jpeg"/><Relationship Id="rId8" Type="http://schemas.openxmlformats.org/officeDocument/2006/relationships/image" Target="../media/image46.png"/></Relationships>
</file>

<file path=ppt/slides/_rels/slide29.xml.rels><?xml version="1.0" encoding="UTF-8" standalone="yes"?>
<Relationships xmlns="http://schemas.openxmlformats.org/package/2006/relationships"><Relationship Id="rId9" Type="http://schemas.openxmlformats.org/officeDocument/2006/relationships/image" Target="../media/image54.tiff"/><Relationship Id="rId20" Type="http://schemas.openxmlformats.org/officeDocument/2006/relationships/image" Target="../media/image64.tiff"/><Relationship Id="rId21" Type="http://schemas.openxmlformats.org/officeDocument/2006/relationships/image" Target="../media/image65.tiff"/><Relationship Id="rId22" Type="http://schemas.openxmlformats.org/officeDocument/2006/relationships/image" Target="../media/image66.tiff"/><Relationship Id="rId23" Type="http://schemas.openxmlformats.org/officeDocument/2006/relationships/image" Target="../media/image67.jpeg"/><Relationship Id="rId24" Type="http://schemas.openxmlformats.org/officeDocument/2006/relationships/hyperlink" Target="https://en.wikipedia.org/wiki/File:Modelica.png" TargetMode="External"/><Relationship Id="rId25" Type="http://schemas.openxmlformats.org/officeDocument/2006/relationships/image" Target="../media/image50.png"/><Relationship Id="rId10" Type="http://schemas.openxmlformats.org/officeDocument/2006/relationships/image" Target="../media/image57.png"/><Relationship Id="rId11" Type="http://schemas.openxmlformats.org/officeDocument/2006/relationships/image" Target="../media/image58.png"/><Relationship Id="rId12" Type="http://schemas.openxmlformats.org/officeDocument/2006/relationships/image" Target="../media/image59.png"/><Relationship Id="rId13"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 Id="rId14" Type="http://schemas.openxmlformats.org/officeDocument/2006/relationships/image" Target="../media/image52.png"/><Relationship Id="rId15" Type="http://schemas.openxmlformats.org/officeDocument/2006/relationships/image" Target="../media/image33.tiff"/><Relationship Id="rId16" Type="http://schemas.openxmlformats.org/officeDocument/2006/relationships/image" Target="../media/image60.tiff"/><Relationship Id="rId17" Type="http://schemas.openxmlformats.org/officeDocument/2006/relationships/image" Target="../media/image61.tiff"/><Relationship Id="rId18" Type="http://schemas.openxmlformats.org/officeDocument/2006/relationships/image" Target="../media/image62.tiff"/><Relationship Id="rId19" Type="http://schemas.openxmlformats.org/officeDocument/2006/relationships/image" Target="../media/image63.tiff"/><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6.png"/><Relationship Id="rId4" Type="http://schemas.openxmlformats.org/officeDocument/2006/relationships/hyperlink" Target="https://www.google.com.hk/url?sa=i&amp;rct=j&amp;q=&amp;esrc=s&amp;source=images&amp;cd=&amp;ved=0ahUKEwiRgs2_yLDXAhXCbbwKHUZeBaoQjRwIBw&amp;url=https://dcos.io/&amp;psig=AOvVaw37ova67xODXZzo7V25KZwP&amp;ust=1510285064400303" TargetMode="External"/><Relationship Id="rId5" Type="http://schemas.openxmlformats.org/officeDocument/2006/relationships/image" Target="../media/image39.jpe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File:Samuel_Eilenberg_MFO.jpeg" TargetMode="External"/><Relationship Id="rId4" Type="http://schemas.openxmlformats.org/officeDocument/2006/relationships/image" Target="../media/image68.jpeg"/><Relationship Id="rId5" Type="http://schemas.openxmlformats.org/officeDocument/2006/relationships/hyperlink" Target="https://en.wikipedia.org/wiki/File:Saunders_MacLane.jpg" TargetMode="External"/><Relationship Id="rId6" Type="http://schemas.openxmlformats.org/officeDocument/2006/relationships/image" Target="../media/image69.jpe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20" Type="http://schemas.openxmlformats.org/officeDocument/2006/relationships/image" Target="NULL"/><Relationship Id="rId21" Type="http://schemas.openxmlformats.org/officeDocument/2006/relationships/image" Target="NULL"/><Relationship Id="rId22" Type="http://schemas.openxmlformats.org/officeDocument/2006/relationships/image" Target="NULL"/><Relationship Id="rId23" Type="http://schemas.openxmlformats.org/officeDocument/2006/relationships/image" Target="NULL"/><Relationship Id="rId24" Type="http://schemas.openxmlformats.org/officeDocument/2006/relationships/image" Target="NULL"/><Relationship Id="rId10" Type="http://schemas.openxmlformats.org/officeDocument/2006/relationships/image" Target="../media/image110.png"/><Relationship Id="rId13" Type="http://schemas.openxmlformats.org/officeDocument/2006/relationships/image" Target="NULL"/><Relationship Id="rId14" Type="http://schemas.openxmlformats.org/officeDocument/2006/relationships/image" Target="NULL"/><Relationship Id="rId15" Type="http://schemas.openxmlformats.org/officeDocument/2006/relationships/image" Target="NULL"/><Relationship Id="rId16" Type="http://schemas.openxmlformats.org/officeDocument/2006/relationships/image" Target="NULL"/><Relationship Id="rId17" Type="http://schemas.openxmlformats.org/officeDocument/2006/relationships/image" Target="NULL"/><Relationship Id="rId18" Type="http://schemas.openxmlformats.org/officeDocument/2006/relationships/image" Target="NULL"/><Relationship Id="rId19" Type="http://schemas.openxmlformats.org/officeDocument/2006/relationships/image" Target="NULL"/><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85.png"/><Relationship Id="rId6" Type="http://schemas.openxmlformats.org/officeDocument/2006/relationships/image" Target="../media/image800.png"/><Relationship Id="rId7" Type="http://schemas.openxmlformats.org/officeDocument/2006/relationships/image" Target="../media/image90.png"/><Relationship Id="rId8" Type="http://schemas.openxmlformats.org/officeDocument/2006/relationships/image" Target="../media/image104.png"/><Relationship Id="rId9" Type="http://schemas.openxmlformats.org/officeDocument/2006/relationships/image" Target="NUL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7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tiff"/><Relationship Id="rId3" Type="http://schemas.openxmlformats.org/officeDocument/2006/relationships/image" Target="../media/image78.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tiff"/><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tiff"/><Relationship Id="rId3" Type="http://schemas.openxmlformats.org/officeDocument/2006/relationships/image" Target="../media/image84.tiff"/></Relationships>
</file>

<file path=ppt/slides/_rels/slide42.xml.rels><?xml version="1.0" encoding="UTF-8" standalone="yes"?>
<Relationships xmlns="http://schemas.openxmlformats.org/package/2006/relationships"><Relationship Id="rId9" Type="http://schemas.openxmlformats.org/officeDocument/2006/relationships/image" Target="../media/image91.tiff"/><Relationship Id="rId20" Type="http://schemas.openxmlformats.org/officeDocument/2006/relationships/image" Target="../media/image102.tiff"/><Relationship Id="rId21" Type="http://schemas.openxmlformats.org/officeDocument/2006/relationships/image" Target="../media/image103.tiff"/><Relationship Id="rId22" Type="http://schemas.openxmlformats.org/officeDocument/2006/relationships/image" Target="../media/image83.tiff"/><Relationship Id="rId10" Type="http://schemas.openxmlformats.org/officeDocument/2006/relationships/image" Target="../media/image92.tiff"/><Relationship Id="rId11" Type="http://schemas.openxmlformats.org/officeDocument/2006/relationships/image" Target="../media/image93.tiff"/><Relationship Id="rId12" Type="http://schemas.openxmlformats.org/officeDocument/2006/relationships/image" Target="../media/image94.jpeg"/><Relationship Id="rId13" Type="http://schemas.openxmlformats.org/officeDocument/2006/relationships/image" Target="../media/image95.png"/><Relationship Id="rId14" Type="http://schemas.openxmlformats.org/officeDocument/2006/relationships/image" Target="../media/image96.tiff"/><Relationship Id="rId15" Type="http://schemas.openxmlformats.org/officeDocument/2006/relationships/image" Target="../media/image97.png"/><Relationship Id="rId16" Type="http://schemas.openxmlformats.org/officeDocument/2006/relationships/image" Target="../media/image98.png"/><Relationship Id="rId17" Type="http://schemas.openxmlformats.org/officeDocument/2006/relationships/image" Target="../media/image99.png"/><Relationship Id="rId18" Type="http://schemas.openxmlformats.org/officeDocument/2006/relationships/image" Target="../media/image100.png"/><Relationship Id="rId19" Type="http://schemas.openxmlformats.org/officeDocument/2006/relationships/image" Target="../media/image101.tiff"/><Relationship Id="rId1" Type="http://schemas.openxmlformats.org/officeDocument/2006/relationships/slideLayout" Target="../slideLayouts/slideLayout3.xml"/><Relationship Id="rId2" Type="http://schemas.openxmlformats.org/officeDocument/2006/relationships/image" Target="../media/image85.tiff"/><Relationship Id="rId3" Type="http://schemas.openxmlformats.org/officeDocument/2006/relationships/image" Target="../media/image86.tiff"/><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4.tiff"/><Relationship Id="rId7" Type="http://schemas.openxmlformats.org/officeDocument/2006/relationships/image" Target="../media/image89.tiff"/><Relationship Id="rId8" Type="http://schemas.openxmlformats.org/officeDocument/2006/relationships/image" Target="../media/image90.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tiff"/></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6" Type="http://schemas.openxmlformats.org/officeDocument/2006/relationships/image" Target="../media/image109.png"/><Relationship Id="rId7" Type="http://schemas.openxmlformats.org/officeDocument/2006/relationships/image" Target="../media/image111.png"/><Relationship Id="rId8" Type="http://schemas.openxmlformats.org/officeDocument/2006/relationships/image" Target="../media/image112.png"/><Relationship Id="rId9" Type="http://schemas.openxmlformats.org/officeDocument/2006/relationships/image" Target="../media/image113.png"/><Relationship Id="rId10" Type="http://schemas.openxmlformats.org/officeDocument/2006/relationships/image" Target="../media/image114.png"/><Relationship Id="rId11"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8" Type="http://schemas.openxmlformats.org/officeDocument/2006/relationships/image" Target="../media/image1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9.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s>
</file>

<file path=ppt/slides/_rels/slide51.xml.rels><?xml version="1.0" encoding="UTF-8" standalone="yes"?>
<Relationships xmlns="http://schemas.openxmlformats.org/package/2006/relationships"><Relationship Id="rId11" Type="http://schemas.openxmlformats.org/officeDocument/2006/relationships/hyperlink" Target="https://en.wiktionary.org/wiki/brain" TargetMode="External"/><Relationship Id="rId12" Type="http://schemas.openxmlformats.org/officeDocument/2006/relationships/hyperlink" Target="https://en.wiktionary.org/wiki/lateralised" TargetMode="External"/><Relationship Id="rId13" Type="http://schemas.openxmlformats.org/officeDocument/2006/relationships/hyperlink" Target="https://en.wiktionary.org/wiki/decision-making" TargetMode="External"/><Relationship Id="rId14" Type="http://schemas.openxmlformats.org/officeDocument/2006/relationships/hyperlink" Target="https://en.wiktionary.org/wiki/follower" TargetMode="External"/><Relationship Id="rId15" Type="http://schemas.openxmlformats.org/officeDocument/2006/relationships/image" Target="../media/image129.tiff"/><Relationship Id="rId1" Type="http://schemas.openxmlformats.org/officeDocument/2006/relationships/slideLayout" Target="../slideLayouts/slideLayout2.xml"/><Relationship Id="rId2" Type="http://schemas.openxmlformats.org/officeDocument/2006/relationships/image" Target="../media/image128.tiff"/><Relationship Id="rId3" Type="http://schemas.openxmlformats.org/officeDocument/2006/relationships/hyperlink" Target="https://en.wiktionary.org/wiki/Appendix:Glossary#uncountable" TargetMode="External"/><Relationship Id="rId4" Type="http://schemas.openxmlformats.org/officeDocument/2006/relationships/hyperlink" Target="https://en.wiktionary.org/wiki/bicameralisms#English" TargetMode="External"/><Relationship Id="rId5" Type="http://schemas.openxmlformats.org/officeDocument/2006/relationships/hyperlink" Target="https://en.wiktionary.org/wiki/legislative" TargetMode="External"/><Relationship Id="rId6" Type="http://schemas.openxmlformats.org/officeDocument/2006/relationships/hyperlink" Target="https://en.wiktionary.org/wiki/chamber" TargetMode="External"/><Relationship Id="rId7" Type="http://schemas.openxmlformats.org/officeDocument/2006/relationships/hyperlink" Target="https://en.wiktionary.org/wiki/complementary" TargetMode="External"/><Relationship Id="rId8" Type="http://schemas.openxmlformats.org/officeDocument/2006/relationships/hyperlink" Target="https://en.wiktionary.org/wiki/checks_and_balances" TargetMode="External"/><Relationship Id="rId9" Type="http://schemas.openxmlformats.org/officeDocument/2006/relationships/hyperlink" Target="https://en.wiktionary.org/wiki/psychology" TargetMode="External"/><Relationship Id="rId10" Type="http://schemas.openxmlformats.org/officeDocument/2006/relationships/hyperlink" Target="https://en.wiktionary.org/wiki/huma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tiff"/><Relationship Id="rId3" Type="http://schemas.openxmlformats.org/officeDocument/2006/relationships/image" Target="../media/image1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tiff"/><Relationship Id="rId3" Type="http://schemas.openxmlformats.org/officeDocument/2006/relationships/image" Target="../media/image133.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kknews.cc/"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4.tiff"/><Relationship Id="rId3" Type="http://schemas.openxmlformats.org/officeDocument/2006/relationships/image" Target="../media/image135.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tiff"/><Relationship Id="rId4" Type="http://schemas.openxmlformats.org/officeDocument/2006/relationships/image" Target="../media/image137.tiff"/><Relationship Id="rId5" Type="http://schemas.openxmlformats.org/officeDocument/2006/relationships/image" Target="../media/image138.png"/><Relationship Id="rId6" Type="http://schemas.openxmlformats.org/officeDocument/2006/relationships/image" Target="../media/image82.tiff"/><Relationship Id="rId7" Type="http://schemas.openxmlformats.org/officeDocument/2006/relationships/image" Target="../media/image139.tiff"/><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59.xml.rels><?xml version="1.0" encoding="UTF-8" standalone="yes"?>
<Relationships xmlns="http://schemas.openxmlformats.org/package/2006/relationships"><Relationship Id="rId9" Type="http://schemas.openxmlformats.org/officeDocument/2006/relationships/image" Target="../media/image91.tiff"/><Relationship Id="rId20" Type="http://schemas.openxmlformats.org/officeDocument/2006/relationships/image" Target="../media/image149.tiff"/><Relationship Id="rId21" Type="http://schemas.openxmlformats.org/officeDocument/2006/relationships/image" Target="../media/image103.tiff"/><Relationship Id="rId22" Type="http://schemas.openxmlformats.org/officeDocument/2006/relationships/image" Target="../media/image83.tiff"/><Relationship Id="rId10" Type="http://schemas.openxmlformats.org/officeDocument/2006/relationships/image" Target="../media/image92.tiff"/><Relationship Id="rId11" Type="http://schemas.openxmlformats.org/officeDocument/2006/relationships/image" Target="../media/image143.tiff"/><Relationship Id="rId12" Type="http://schemas.openxmlformats.org/officeDocument/2006/relationships/image" Target="../media/image144.tiff"/><Relationship Id="rId13" Type="http://schemas.openxmlformats.org/officeDocument/2006/relationships/image" Target="../media/image145.png"/><Relationship Id="rId14" Type="http://schemas.openxmlformats.org/officeDocument/2006/relationships/image" Target="../media/image146.tiff"/><Relationship Id="rId15" Type="http://schemas.openxmlformats.org/officeDocument/2006/relationships/image" Target="../media/image97.png"/><Relationship Id="rId16" Type="http://schemas.openxmlformats.org/officeDocument/2006/relationships/image" Target="../media/image147.png"/><Relationship Id="rId17" Type="http://schemas.openxmlformats.org/officeDocument/2006/relationships/image" Target="../media/image148.png"/><Relationship Id="rId18" Type="http://schemas.openxmlformats.org/officeDocument/2006/relationships/image" Target="../media/image100.png"/><Relationship Id="rId19" Type="http://schemas.openxmlformats.org/officeDocument/2006/relationships/image" Target="../media/image101.tiff"/><Relationship Id="rId1" Type="http://schemas.openxmlformats.org/officeDocument/2006/relationships/slideLayout" Target="../slideLayouts/slideLayout3.xml"/><Relationship Id="rId2" Type="http://schemas.openxmlformats.org/officeDocument/2006/relationships/image" Target="../media/image85.tiff"/><Relationship Id="rId3" Type="http://schemas.openxmlformats.org/officeDocument/2006/relationships/image" Target="../media/image86.tiff"/><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image" Target="../media/image137.tiff"/><Relationship Id="rId7" Type="http://schemas.openxmlformats.org/officeDocument/2006/relationships/image" Target="../media/image142.tiff"/><Relationship Id="rId8" Type="http://schemas.openxmlformats.org/officeDocument/2006/relationships/image" Target="../media/image90.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lideplayer.com/slide/5163640/" TargetMode="Externa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超限学习过程的精华</a:t>
            </a:r>
            <a:endParaRPr lang="en-US" dirty="0"/>
          </a:p>
        </p:txBody>
      </p:sp>
      <p:sp>
        <p:nvSpPr>
          <p:cNvPr id="3" name="Text Placeholder 2"/>
          <p:cNvSpPr>
            <a:spLocks noGrp="1"/>
          </p:cNvSpPr>
          <p:nvPr>
            <p:ph type="body" idx="1"/>
          </p:nvPr>
        </p:nvSpPr>
        <p:spPr/>
        <p:txBody>
          <a:bodyPr/>
          <a:lstStyle/>
          <a:p>
            <a:r>
              <a:rPr lang="en-US" altLang="zh-CN" dirty="0" smtClean="0"/>
              <a:t>Ben Koo</a:t>
            </a:r>
            <a:endParaRPr lang="en-US" dirty="0"/>
          </a:p>
        </p:txBody>
      </p:sp>
    </p:spTree>
    <p:extLst>
      <p:ext uri="{BB962C8B-B14F-4D97-AF65-F5344CB8AC3E}">
        <p14:creationId xmlns:p14="http://schemas.microsoft.com/office/powerpoint/2010/main" val="14655023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13693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Git:  Project Level Coordination Service</a:t>
            </a:r>
            <a:endParaRPr lang="en-US" dirty="0"/>
          </a:p>
        </p:txBody>
      </p:sp>
      <p:pic>
        <p:nvPicPr>
          <p:cNvPr id="5" name="Picture 4"/>
          <p:cNvPicPr>
            <a:picLocks noChangeAspect="1"/>
          </p:cNvPicPr>
          <p:nvPr/>
        </p:nvPicPr>
        <p:blipFill>
          <a:blip r:embed="rId2"/>
          <a:stretch>
            <a:fillRect/>
          </a:stretch>
        </p:blipFill>
        <p:spPr>
          <a:xfrm>
            <a:off x="838200" y="1181837"/>
            <a:ext cx="6741948" cy="5061745"/>
          </a:xfrm>
          <a:prstGeom prst="rect">
            <a:avLst/>
          </a:prstGeom>
        </p:spPr>
      </p:pic>
      <p:pic>
        <p:nvPicPr>
          <p:cNvPr id="6" name="Picture 5"/>
          <p:cNvPicPr>
            <a:picLocks noChangeAspect="1"/>
          </p:cNvPicPr>
          <p:nvPr/>
        </p:nvPicPr>
        <p:blipFill>
          <a:blip r:embed="rId3"/>
          <a:stretch>
            <a:fillRect/>
          </a:stretch>
        </p:blipFill>
        <p:spPr>
          <a:xfrm>
            <a:off x="8999357" y="799720"/>
            <a:ext cx="1866587" cy="1866587"/>
          </a:xfrm>
          <a:prstGeom prst="rect">
            <a:avLst/>
          </a:prstGeom>
        </p:spPr>
      </p:pic>
      <p:pic>
        <p:nvPicPr>
          <p:cNvPr id="7" name="Picture 6"/>
          <p:cNvPicPr>
            <a:picLocks noChangeAspect="1"/>
          </p:cNvPicPr>
          <p:nvPr/>
        </p:nvPicPr>
        <p:blipFill>
          <a:blip r:embed="rId4"/>
          <a:stretch>
            <a:fillRect/>
          </a:stretch>
        </p:blipFill>
        <p:spPr>
          <a:xfrm>
            <a:off x="6232267" y="3329088"/>
            <a:ext cx="5534179" cy="1647871"/>
          </a:xfrm>
          <a:prstGeom prst="rect">
            <a:avLst/>
          </a:prstGeom>
        </p:spPr>
      </p:pic>
      <p:pic>
        <p:nvPicPr>
          <p:cNvPr id="8" name="Picture 7"/>
          <p:cNvPicPr>
            <a:picLocks noChangeAspect="1"/>
          </p:cNvPicPr>
          <p:nvPr/>
        </p:nvPicPr>
        <p:blipFill>
          <a:blip r:embed="rId5"/>
          <a:stretch>
            <a:fillRect/>
          </a:stretch>
        </p:blipFill>
        <p:spPr>
          <a:xfrm>
            <a:off x="8456353" y="4976959"/>
            <a:ext cx="2952593" cy="1476297"/>
          </a:xfrm>
          <a:prstGeom prst="rect">
            <a:avLst/>
          </a:prstGeom>
        </p:spPr>
      </p:pic>
    </p:spTree>
    <p:extLst>
      <p:ext uri="{BB962C8B-B14F-4D97-AF65-F5344CB8AC3E}">
        <p14:creationId xmlns:p14="http://schemas.microsoft.com/office/powerpoint/2010/main" val="17403743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75" y="0"/>
            <a:ext cx="12185650" cy="6858000"/>
          </a:xfrm>
          <a:prstGeom prst="rect">
            <a:avLst/>
          </a:prstGeom>
        </p:spPr>
      </p:pic>
    </p:spTree>
    <p:extLst>
      <p:ext uri="{BB962C8B-B14F-4D97-AF65-F5344CB8AC3E}">
        <p14:creationId xmlns:p14="http://schemas.microsoft.com/office/powerpoint/2010/main" val="1744024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352"/>
            <a:ext cx="12192000" cy="6857295"/>
          </a:xfrm>
          <a:prstGeom prst="rect">
            <a:avLst/>
          </a:prstGeom>
        </p:spPr>
      </p:pic>
      <p:sp>
        <p:nvSpPr>
          <p:cNvPr id="4" name="Oval Callout 3"/>
          <p:cNvSpPr/>
          <p:nvPr/>
        </p:nvSpPr>
        <p:spPr>
          <a:xfrm>
            <a:off x="6619165" y="122829"/>
            <a:ext cx="3848668" cy="1310185"/>
          </a:xfrm>
          <a:prstGeom prst="wedgeEllipseCallout">
            <a:avLst>
              <a:gd name="adj1" fmla="val -66274"/>
              <a:gd name="adj2" fmla="val 153125"/>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这</a:t>
            </a:r>
            <a:r>
              <a:rPr lang="zh-CN" altLang="en-US" smtClean="0"/>
              <a:t>张图像什么？</a:t>
            </a:r>
            <a:endParaRPr lang="en-US" dirty="0"/>
          </a:p>
        </p:txBody>
      </p:sp>
    </p:spTree>
    <p:extLst>
      <p:ext uri="{BB962C8B-B14F-4D97-AF65-F5344CB8AC3E}">
        <p14:creationId xmlns:p14="http://schemas.microsoft.com/office/powerpoint/2010/main" val="1782007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应用在企业场景的知识管理</a:t>
            </a:r>
            <a:endParaRPr lang="en-US" dirty="0"/>
          </a:p>
        </p:txBody>
      </p:sp>
      <p:sp>
        <p:nvSpPr>
          <p:cNvPr id="3" name="Content Placeholder 2"/>
          <p:cNvSpPr>
            <a:spLocks noGrp="1"/>
          </p:cNvSpPr>
          <p:nvPr>
            <p:ph idx="1"/>
          </p:nvPr>
        </p:nvSpPr>
        <p:spPr/>
        <p:txBody>
          <a:bodyPr/>
          <a:lstStyle/>
          <a:p>
            <a:r>
              <a:rPr lang="zh-CN" altLang="en-US" dirty="0" smtClean="0"/>
              <a:t>从创业开始的行为导引体系：有现成的工作模版：</a:t>
            </a:r>
            <a:endParaRPr lang="en-US" altLang="zh-CN" dirty="0" smtClean="0"/>
          </a:p>
          <a:p>
            <a:pPr lvl="1"/>
            <a:r>
              <a:rPr lang="en-US" altLang="zh-CN" dirty="0"/>
              <a:t>Logic </a:t>
            </a:r>
            <a:r>
              <a:rPr lang="en-US" altLang="zh-CN" dirty="0" smtClean="0"/>
              <a:t>Model, </a:t>
            </a:r>
            <a:r>
              <a:rPr lang="en-US" altLang="zh-CN" dirty="0" err="1" smtClean="0"/>
              <a:t>Holacracy</a:t>
            </a:r>
            <a:r>
              <a:rPr lang="en-US" altLang="zh-CN" dirty="0" smtClean="0"/>
              <a:t>, Entrepreneur's Discipline, Community Canvas</a:t>
            </a:r>
            <a:r>
              <a:rPr lang="mr-IN" altLang="zh-CN" dirty="0" smtClean="0"/>
              <a:t>…</a:t>
            </a:r>
            <a:endParaRPr lang="en-US" altLang="zh-CN" dirty="0" smtClean="0"/>
          </a:p>
          <a:p>
            <a:r>
              <a:rPr lang="zh-CN" altLang="en-US" dirty="0" smtClean="0"/>
              <a:t>数字资产的内容：</a:t>
            </a:r>
            <a:endParaRPr lang="en-US" altLang="zh-CN" dirty="0" smtClean="0"/>
          </a:p>
          <a:p>
            <a:pPr lvl="1"/>
            <a:r>
              <a:rPr lang="zh-CN" altLang="en-US" dirty="0" smtClean="0"/>
              <a:t>用数字资产的加密管理方法：</a:t>
            </a:r>
            <a:r>
              <a:rPr lang="en-US" altLang="zh-CN" dirty="0" smtClean="0"/>
              <a:t>Git, </a:t>
            </a:r>
            <a:r>
              <a:rPr lang="en-US" altLang="zh-CN" dirty="0" err="1" smtClean="0"/>
              <a:t>HashGraph</a:t>
            </a:r>
            <a:r>
              <a:rPr lang="en-US" altLang="zh-CN" dirty="0" smtClean="0"/>
              <a:t>, Blockchain,</a:t>
            </a:r>
            <a:r>
              <a:rPr lang="zh-CN" altLang="en-US" dirty="0" smtClean="0"/>
              <a:t>。。。</a:t>
            </a:r>
            <a:endParaRPr lang="en-US" altLang="zh-CN" dirty="0" smtClean="0"/>
          </a:p>
          <a:p>
            <a:pPr lvl="1"/>
            <a:r>
              <a:rPr lang="zh-CN" altLang="en-US" dirty="0" smtClean="0"/>
              <a:t>动态数字服务，使用产业化的数字资产：</a:t>
            </a:r>
            <a:r>
              <a:rPr lang="en-US" altLang="zh-CN" dirty="0" smtClean="0"/>
              <a:t>Docker, RTK</a:t>
            </a:r>
            <a:r>
              <a:rPr lang="zh-CN" altLang="en-US" dirty="0" smtClean="0"/>
              <a:t>，</a:t>
            </a:r>
            <a:r>
              <a:rPr lang="mr-IN" altLang="zh-CN" dirty="0" smtClean="0"/>
              <a:t>…</a:t>
            </a:r>
            <a:endParaRPr lang="en-US" altLang="zh-CN" dirty="0" smtClean="0"/>
          </a:p>
          <a:p>
            <a:pPr lvl="1"/>
            <a:r>
              <a:rPr lang="zh-CN" altLang="en-US" dirty="0" smtClean="0"/>
              <a:t>内容的集成与包装，需要使用 </a:t>
            </a:r>
            <a:r>
              <a:rPr lang="en-US" altLang="zh-CN" dirty="0" smtClean="0"/>
              <a:t>ELK Stack,</a:t>
            </a:r>
            <a:r>
              <a:rPr lang="zh-CN" altLang="en-US" dirty="0" smtClean="0"/>
              <a:t> </a:t>
            </a:r>
            <a:r>
              <a:rPr lang="en-US" altLang="zh-CN" dirty="0" err="1" smtClean="0"/>
              <a:t>MediaWiki</a:t>
            </a:r>
            <a:r>
              <a:rPr lang="en-US" altLang="zh-CN" dirty="0" smtClean="0"/>
              <a:t>, GitHub</a:t>
            </a:r>
            <a:r>
              <a:rPr lang="zh-CN" altLang="en-US" dirty="0" smtClean="0"/>
              <a:t>等技术</a:t>
            </a:r>
            <a:endParaRPr lang="en-US" altLang="zh-CN" dirty="0" smtClean="0"/>
          </a:p>
          <a:p>
            <a:pPr lvl="1"/>
            <a:r>
              <a:rPr lang="zh-CN" altLang="en-US" dirty="0" smtClean="0"/>
              <a:t>配合超限学习过程的出版工作流程，集成所有数字资产的发布流程。</a:t>
            </a:r>
            <a:endParaRPr lang="en-US" altLang="zh-CN" dirty="0" smtClean="0"/>
          </a:p>
          <a:p>
            <a:pPr lvl="2"/>
            <a:r>
              <a:rPr lang="zh-CN" altLang="en-US" dirty="0" smtClean="0"/>
              <a:t>包括对过程数据的储存、数字内容交易的定价</a:t>
            </a:r>
            <a:endParaRPr lang="en-US" altLang="zh-CN" dirty="0" smtClean="0"/>
          </a:p>
          <a:p>
            <a:endParaRPr lang="en-US" altLang="zh-CN" dirty="0" smtClean="0"/>
          </a:p>
          <a:p>
            <a:endParaRPr lang="en-US" dirty="0"/>
          </a:p>
        </p:txBody>
      </p:sp>
    </p:spTree>
    <p:extLst>
      <p:ext uri="{BB962C8B-B14F-4D97-AF65-F5344CB8AC3E}">
        <p14:creationId xmlns:p14="http://schemas.microsoft.com/office/powerpoint/2010/main" val="16863270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571500" y="105833"/>
            <a:ext cx="6672019"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77" fontAlgn="base">
              <a:spcBef>
                <a:spcPct val="0"/>
              </a:spcBef>
              <a:spcAft>
                <a:spcPct val="0"/>
              </a:spcAft>
            </a:pPr>
            <a:r>
              <a:rPr lang="zh-CN" altLang="en-US" sz="2667" b="1" dirty="0" smtClean="0">
                <a:solidFill>
                  <a:srgbClr val="DBB76C"/>
                </a:solidFill>
                <a:latin typeface="Arial" charset="0"/>
                <a:ea typeface="Arial" charset="0"/>
                <a:cs typeface="Arial" charset="0"/>
              </a:rPr>
              <a:t>企业家是否能有一个从头开始的训练体系？</a:t>
            </a:r>
            <a:endParaRPr lang="zh-CN" altLang="en-US" sz="2667"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571500" cy="742951"/>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14377" fontAlgn="base">
              <a:spcBef>
                <a:spcPct val="0"/>
              </a:spcBef>
              <a:spcAft>
                <a:spcPct val="0"/>
              </a:spcAft>
            </a:pPr>
            <a:endParaRPr lang="zh-CN" altLang="en-US" sz="1733">
              <a:solidFill>
                <a:srgbClr val="FFFFFF"/>
              </a:solidFill>
            </a:endParaRPr>
          </a:p>
        </p:txBody>
      </p:sp>
      <p:pic>
        <p:nvPicPr>
          <p:cNvPr id="1026" name="Picture 2" descr="mage result for Disiciplined Entrepreneurs">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5750" y="1040387"/>
            <a:ext cx="5314919" cy="5314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Disiciplined Entrepreneur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803839" y="742951"/>
            <a:ext cx="5787940" cy="590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15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能将五个不同语汇交互翻译的机制</a:t>
            </a:r>
            <a:endParaRPr lang="en-US" dirty="0"/>
          </a:p>
        </p:txBody>
      </p:sp>
      <p:sp>
        <p:nvSpPr>
          <p:cNvPr id="3" name="Content Placeholder 2"/>
          <p:cNvSpPr>
            <a:spLocks noGrp="1"/>
          </p:cNvSpPr>
          <p:nvPr>
            <p:ph idx="1"/>
          </p:nvPr>
        </p:nvSpPr>
        <p:spPr/>
        <p:txBody>
          <a:bodyPr/>
          <a:lstStyle/>
          <a:p>
            <a:r>
              <a:rPr lang="en-US" altLang="zh-CN" dirty="0" smtClean="0"/>
              <a:t>Curry-Howard-</a:t>
            </a:r>
            <a:r>
              <a:rPr lang="en-US" altLang="zh-CN" dirty="0" err="1" smtClean="0"/>
              <a:t>Lambek</a:t>
            </a:r>
            <a:r>
              <a:rPr lang="en-US" altLang="zh-CN" dirty="0" smtClean="0"/>
              <a:t> Isomorphism</a:t>
            </a:r>
          </a:p>
          <a:p>
            <a:r>
              <a:rPr lang="en-US" dirty="0" smtClean="0"/>
              <a:t>Category Theory: Composability, Transitivity, Computability</a:t>
            </a:r>
            <a:endParaRPr lang="en-US" dirty="0"/>
          </a:p>
        </p:txBody>
      </p:sp>
    </p:spTree>
    <p:extLst>
      <p:ext uri="{BB962C8B-B14F-4D97-AF65-F5344CB8AC3E}">
        <p14:creationId xmlns:p14="http://schemas.microsoft.com/office/powerpoint/2010/main" val="7984512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571500" y="105833"/>
            <a:ext cx="1080295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77" fontAlgn="base">
              <a:spcBef>
                <a:spcPct val="0"/>
              </a:spcBef>
              <a:spcAft>
                <a:spcPct val="0"/>
              </a:spcAft>
            </a:pPr>
            <a:r>
              <a:rPr lang="zh-CN" altLang="en-US" sz="3600" b="1" dirty="0" smtClean="0">
                <a:solidFill>
                  <a:srgbClr val="DBB76C"/>
                </a:solidFill>
                <a:latin typeface="Arial" charset="0"/>
                <a:ea typeface="Arial" charset="0"/>
                <a:cs typeface="Arial" charset="0"/>
              </a:rPr>
              <a:t>五个不同领域的知识必需要经过一个统一的翻译机制</a:t>
            </a:r>
            <a:endParaRPr lang="en-US" altLang="zh-CN" sz="3600" b="1" dirty="0">
              <a:solidFill>
                <a:srgbClr val="DBB76C"/>
              </a:solidFill>
              <a:latin typeface="Arial" charset="0"/>
              <a:ea typeface="Arial" charset="0"/>
              <a:cs typeface="Arial" charset="0"/>
            </a:endParaRPr>
          </a:p>
          <a:p>
            <a:pPr defTabSz="914377" fontAlgn="base">
              <a:spcBef>
                <a:spcPct val="0"/>
              </a:spcBef>
              <a:spcAft>
                <a:spcPct val="0"/>
              </a:spcAft>
            </a:pPr>
            <a:r>
              <a:rPr lang="en-US" altLang="zh-CN" sz="3600" b="1" dirty="0" smtClean="0">
                <a:solidFill>
                  <a:srgbClr val="DBB76C"/>
                </a:solidFill>
                <a:latin typeface="Arial" charset="0"/>
                <a:ea typeface="Arial" charset="0"/>
                <a:cs typeface="Arial" charset="0"/>
              </a:rPr>
              <a:t>Curry-Howard-</a:t>
            </a:r>
            <a:r>
              <a:rPr lang="en-US" altLang="zh-CN" sz="3600" b="1" dirty="0" err="1" smtClean="0">
                <a:solidFill>
                  <a:srgbClr val="DBB76C"/>
                </a:solidFill>
                <a:latin typeface="Arial" charset="0"/>
                <a:ea typeface="Arial" charset="0"/>
                <a:cs typeface="Arial" charset="0"/>
              </a:rPr>
              <a:t>Lambek</a:t>
            </a:r>
            <a:r>
              <a:rPr lang="en-US" altLang="zh-CN" sz="3600" b="1" dirty="0" smtClean="0">
                <a:solidFill>
                  <a:srgbClr val="DBB76C"/>
                </a:solidFill>
                <a:latin typeface="Arial" charset="0"/>
                <a:ea typeface="Arial" charset="0"/>
                <a:cs typeface="Arial" charset="0"/>
              </a:rPr>
              <a:t> Isomorphism</a:t>
            </a:r>
            <a:endParaRPr lang="zh-CN" altLang="en-US" sz="36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571500" cy="742951"/>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14377" fontAlgn="base">
              <a:spcBef>
                <a:spcPct val="0"/>
              </a:spcBef>
              <a:spcAft>
                <a:spcPct val="0"/>
              </a:spcAft>
            </a:pPr>
            <a:endParaRPr lang="zh-CN" altLang="en-US" sz="1733">
              <a:solidFill>
                <a:srgbClr val="FFFFFF"/>
              </a:solidFill>
            </a:endParaRPr>
          </a:p>
        </p:txBody>
      </p:sp>
      <p:grpSp>
        <p:nvGrpSpPr>
          <p:cNvPr id="34" name="组 10"/>
          <p:cNvGrpSpPr/>
          <p:nvPr/>
        </p:nvGrpSpPr>
        <p:grpSpPr>
          <a:xfrm>
            <a:off x="9337529" y="6167916"/>
            <a:ext cx="2677153" cy="469872"/>
            <a:chOff x="4651188" y="5827497"/>
            <a:chExt cx="3112246" cy="546236"/>
          </a:xfrm>
        </p:grpSpPr>
        <p:pic>
          <p:nvPicPr>
            <p:cNvPr id="35" name="图片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 name="矩形 35"/>
          <p:cNvSpPr>
            <a:spLocks noChangeArrowheads="1"/>
          </p:cNvSpPr>
          <p:nvPr/>
        </p:nvSpPr>
        <p:spPr bwMode="auto">
          <a:xfrm>
            <a:off x="978769" y="1732661"/>
            <a:ext cx="1031874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77" fontAlgn="base">
              <a:spcBef>
                <a:spcPct val="0"/>
              </a:spcBef>
              <a:spcAft>
                <a:spcPct val="0"/>
              </a:spcAft>
            </a:pPr>
            <a:r>
              <a:rPr lang="en-US" sz="1867" dirty="0">
                <a:solidFill>
                  <a:srgbClr val="FFFFFF"/>
                </a:solidFill>
                <a:latin typeface="Arial" charset="0"/>
                <a:ea typeface="方正兰亭超细黑简体" charset="0"/>
              </a:rPr>
              <a:t>Can be </a:t>
            </a:r>
            <a:r>
              <a:rPr lang="en-US" sz="1867" dirty="0" smtClean="0">
                <a:solidFill>
                  <a:srgbClr val="FFFFFF"/>
                </a:solidFill>
                <a:latin typeface="Arial" charset="0"/>
                <a:ea typeface="方正兰亭超细黑简体" charset="0"/>
              </a:rPr>
              <a:t>represented in Category </a:t>
            </a:r>
            <a:r>
              <a:rPr lang="en-US" sz="1867" smtClean="0">
                <a:solidFill>
                  <a:srgbClr val="FFFFFF"/>
                </a:solidFill>
                <a:latin typeface="Arial" charset="0"/>
                <a:ea typeface="方正兰亭超细黑简体" charset="0"/>
              </a:rPr>
              <a:t>Theory Notation as </a:t>
            </a:r>
            <a:r>
              <a:rPr lang="en-US" sz="1867" dirty="0">
                <a:solidFill>
                  <a:srgbClr val="FFFFFF"/>
                </a:solidFill>
                <a:latin typeface="Arial" charset="0"/>
                <a:ea typeface="方正兰亭超细黑简体" charset="0"/>
              </a:rPr>
              <a:t>:</a:t>
            </a:r>
            <a:endParaRPr lang="en-US" sz="1867" dirty="0">
              <a:solidFill>
                <a:srgbClr val="000000"/>
              </a:solidFill>
            </a:endParaRPr>
          </a:p>
        </p:txBody>
      </p:sp>
      <p:sp>
        <p:nvSpPr>
          <p:cNvPr id="2" name="Oval 1"/>
          <p:cNvSpPr/>
          <p:nvPr/>
        </p:nvSpPr>
        <p:spPr bwMode="auto">
          <a:xfrm>
            <a:off x="2750289" y="3393002"/>
            <a:ext cx="2381692" cy="921488"/>
          </a:xfrm>
          <a:prstGeom prst="ellipse">
            <a:avLst/>
          </a:prstGeom>
          <a:noFill/>
          <a:ln w="9525" cap="flat" cmpd="sng" algn="ctr">
            <a:solidFill>
              <a:srgbClr val="DBB76C"/>
            </a:solidFill>
            <a:prstDash val="solid"/>
            <a:round/>
            <a:headEnd type="none" w="med" len="med"/>
            <a:tailEnd type="none" w="med" len="med"/>
          </a:ln>
          <a:effectLst/>
          <a:extLst/>
        </p:spPr>
        <p:txBody>
          <a:bodyPr vert="horz" wrap="square" lIns="121920" tIns="60960" rIns="121920" bIns="60960" numCol="1" rtlCol="0" anchor="t" anchorCtr="0" compatLnSpc="1">
            <a:prstTxWarp prst="textNoShape">
              <a:avLst/>
            </a:prstTxWarp>
          </a:bodyPr>
          <a:lstStyle/>
          <a:p>
            <a:pPr algn="ctr" defTabSz="914377" eaLnBrk="0" fontAlgn="base" hangingPunct="0">
              <a:spcBef>
                <a:spcPct val="0"/>
              </a:spcBef>
              <a:spcAft>
                <a:spcPct val="0"/>
              </a:spcAft>
            </a:pPr>
            <a:r>
              <a:rPr lang="en-US" sz="1733" dirty="0">
                <a:solidFill>
                  <a:srgbClr val="DBB76C"/>
                </a:solidFill>
                <a:latin typeface="Arial" charset="0"/>
                <a:ea typeface="Arial" charset="0"/>
                <a:cs typeface="Arial" charset="0"/>
              </a:rPr>
              <a:t>Data Gathering</a:t>
            </a:r>
          </a:p>
        </p:txBody>
      </p:sp>
      <p:sp>
        <p:nvSpPr>
          <p:cNvPr id="12" name="Oval 11"/>
          <p:cNvSpPr/>
          <p:nvPr/>
        </p:nvSpPr>
        <p:spPr bwMode="auto">
          <a:xfrm>
            <a:off x="7220689" y="3393002"/>
            <a:ext cx="2381692" cy="921488"/>
          </a:xfrm>
          <a:prstGeom prst="ellipse">
            <a:avLst/>
          </a:prstGeom>
          <a:noFill/>
          <a:ln w="9525" cap="flat" cmpd="sng" algn="ctr">
            <a:solidFill>
              <a:srgbClr val="DBB76C"/>
            </a:solidFill>
            <a:prstDash val="solid"/>
            <a:round/>
            <a:headEnd type="none" w="med" len="med"/>
            <a:tailEnd type="none" w="med" len="med"/>
          </a:ln>
          <a:effectLst/>
          <a:extLst/>
        </p:spPr>
        <p:txBody>
          <a:bodyPr vert="horz" wrap="square" lIns="121920" tIns="60960" rIns="121920" bIns="60960" numCol="1" rtlCol="0" anchor="t" anchorCtr="0" compatLnSpc="1">
            <a:prstTxWarp prst="textNoShape">
              <a:avLst/>
            </a:prstTxWarp>
          </a:bodyPr>
          <a:lstStyle/>
          <a:p>
            <a:pPr algn="ctr" defTabSz="914377" eaLnBrk="0" fontAlgn="base" hangingPunct="0">
              <a:spcBef>
                <a:spcPct val="0"/>
              </a:spcBef>
              <a:spcAft>
                <a:spcPct val="0"/>
              </a:spcAft>
            </a:pPr>
            <a:r>
              <a:rPr lang="en-US" sz="1733" dirty="0">
                <a:solidFill>
                  <a:srgbClr val="DBB76C"/>
                </a:solidFill>
                <a:latin typeface="Arial" charset="0"/>
                <a:ea typeface="Arial" charset="0"/>
                <a:cs typeface="Arial" charset="0"/>
              </a:rPr>
              <a:t>Data Specifications</a:t>
            </a:r>
          </a:p>
        </p:txBody>
      </p:sp>
      <p:cxnSp>
        <p:nvCxnSpPr>
          <p:cNvPr id="4" name="Straight Arrow Connector 3"/>
          <p:cNvCxnSpPr/>
          <p:nvPr/>
        </p:nvCxnSpPr>
        <p:spPr bwMode="auto">
          <a:xfrm>
            <a:off x="5131981" y="3701346"/>
            <a:ext cx="2088708"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Curved Connector 6"/>
          <p:cNvCxnSpPr>
            <a:stCxn id="2" idx="1"/>
            <a:endCxn id="2" idx="3"/>
          </p:cNvCxnSpPr>
          <p:nvPr/>
        </p:nvCxnSpPr>
        <p:spPr bwMode="auto">
          <a:xfrm rot="16200000" flipH="1">
            <a:off x="2773284" y="3853746"/>
            <a:ext cx="651589" cy="16933"/>
          </a:xfrm>
          <a:prstGeom prst="curvedConnector5">
            <a:avLst>
              <a:gd name="adj1" fmla="val -46778"/>
              <a:gd name="adj2" fmla="val -4596024"/>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75" name="Curved Connector 10474"/>
          <p:cNvCxnSpPr>
            <a:stCxn id="12" idx="7"/>
            <a:endCxn id="12" idx="5"/>
          </p:cNvCxnSpPr>
          <p:nvPr/>
        </p:nvCxnSpPr>
        <p:spPr bwMode="auto">
          <a:xfrm rot="16200000" flipH="1">
            <a:off x="8927795" y="3853746"/>
            <a:ext cx="651589" cy="16933"/>
          </a:xfrm>
          <a:prstGeom prst="curvedConnector5">
            <a:avLst>
              <a:gd name="adj1" fmla="val -46778"/>
              <a:gd name="adj2" fmla="val 4679740"/>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2 CuadroTexto"/>
          <p:cNvSpPr txBox="1"/>
          <p:nvPr/>
        </p:nvSpPr>
        <p:spPr>
          <a:xfrm>
            <a:off x="1898113" y="5584396"/>
            <a:ext cx="3254147" cy="379656"/>
          </a:xfrm>
          <a:prstGeom prst="rect">
            <a:avLst/>
          </a:prstGeom>
          <a:noFill/>
        </p:spPr>
        <p:txBody>
          <a:bodyPr wrap="square" rtlCol="0">
            <a:spAutoFit/>
          </a:bodyPr>
          <a:lstStyle/>
          <a:p>
            <a:pPr algn="ctr" defTabSz="914377" eaLnBrk="0" fontAlgn="base" hangingPunct="0">
              <a:spcBef>
                <a:spcPct val="0"/>
              </a:spcBef>
              <a:spcAft>
                <a:spcPct val="0"/>
              </a:spcAft>
            </a:pPr>
            <a:r>
              <a:rPr lang="en-US" sz="1867" dirty="0">
                <a:solidFill>
                  <a:srgbClr val="FFFFFF"/>
                </a:solidFill>
                <a:latin typeface="Arial" charset="0"/>
                <a:ea typeface="Arial" charset="0"/>
                <a:cs typeface="Arial" charset="0"/>
              </a:rPr>
              <a:t>Infinite possibilities!!!</a:t>
            </a:r>
          </a:p>
        </p:txBody>
      </p:sp>
      <p:sp>
        <p:nvSpPr>
          <p:cNvPr id="5" name="4 CuadroTexto"/>
          <p:cNvSpPr txBox="1"/>
          <p:nvPr/>
        </p:nvSpPr>
        <p:spPr>
          <a:xfrm>
            <a:off x="3544627" y="2391190"/>
            <a:ext cx="823629" cy="584775"/>
          </a:xfrm>
          <a:prstGeom prst="rect">
            <a:avLst/>
          </a:prstGeom>
          <a:noFill/>
        </p:spPr>
        <p:txBody>
          <a:bodyPr wrap="square" rtlCol="0">
            <a:spAutoFit/>
          </a:bodyPr>
          <a:lstStyle/>
          <a:p>
            <a:pPr algn="ctr" defTabSz="914377" eaLnBrk="0" fontAlgn="base" hangingPunct="0">
              <a:spcBef>
                <a:spcPct val="0"/>
              </a:spcBef>
              <a:spcAft>
                <a:spcPct val="0"/>
              </a:spcAft>
            </a:pPr>
            <a:r>
              <a:rPr lang="en-US" sz="3200" dirty="0">
                <a:solidFill>
                  <a:srgbClr val="5B9BD5"/>
                </a:solidFill>
                <a:latin typeface="Arial" charset="0"/>
                <a:ea typeface="Arial" charset="0"/>
                <a:cs typeface="Arial" charset="0"/>
              </a:rPr>
              <a:t>A</a:t>
            </a:r>
          </a:p>
        </p:txBody>
      </p:sp>
      <p:sp>
        <p:nvSpPr>
          <p:cNvPr id="17" name="16 CuadroTexto"/>
          <p:cNvSpPr txBox="1"/>
          <p:nvPr/>
        </p:nvSpPr>
        <p:spPr>
          <a:xfrm>
            <a:off x="8073651" y="2393590"/>
            <a:ext cx="675764" cy="584775"/>
          </a:xfrm>
          <a:prstGeom prst="rect">
            <a:avLst/>
          </a:prstGeom>
          <a:noFill/>
        </p:spPr>
        <p:txBody>
          <a:bodyPr wrap="square" rtlCol="0">
            <a:spAutoFit/>
          </a:bodyPr>
          <a:lstStyle/>
          <a:p>
            <a:pPr algn="ctr" defTabSz="914377" eaLnBrk="0" fontAlgn="base" hangingPunct="0">
              <a:spcBef>
                <a:spcPct val="0"/>
              </a:spcBef>
              <a:spcAft>
                <a:spcPct val="0"/>
              </a:spcAft>
            </a:pPr>
            <a:r>
              <a:rPr lang="en-US" sz="3200" dirty="0">
                <a:solidFill>
                  <a:srgbClr val="5B9BD5"/>
                </a:solidFill>
                <a:latin typeface="Arial" charset="0"/>
                <a:ea typeface="Arial" charset="0"/>
                <a:cs typeface="Arial" charset="0"/>
              </a:rPr>
              <a:t>B</a:t>
            </a:r>
          </a:p>
        </p:txBody>
      </p:sp>
      <p:sp>
        <p:nvSpPr>
          <p:cNvPr id="20" name="19 CuadroTexto"/>
          <p:cNvSpPr txBox="1"/>
          <p:nvPr/>
        </p:nvSpPr>
        <p:spPr>
          <a:xfrm>
            <a:off x="1219608" y="3554436"/>
            <a:ext cx="1127347" cy="584775"/>
          </a:xfrm>
          <a:prstGeom prst="rect">
            <a:avLst/>
          </a:prstGeom>
          <a:noFill/>
        </p:spPr>
        <p:txBody>
          <a:bodyPr wrap="square" rtlCol="0">
            <a:spAutoFit/>
          </a:bodyPr>
          <a:lstStyle/>
          <a:p>
            <a:pPr algn="r" defTabSz="914377" eaLnBrk="0" fontAlgn="base" hangingPunct="0">
              <a:spcBef>
                <a:spcPct val="0"/>
              </a:spcBef>
              <a:spcAft>
                <a:spcPct val="0"/>
              </a:spcAft>
            </a:pPr>
            <a:r>
              <a:rPr lang="en-US" sz="1600" dirty="0">
                <a:solidFill>
                  <a:srgbClr val="FFFFFF"/>
                </a:solidFill>
              </a:rPr>
              <a:t>Identity </a:t>
            </a:r>
            <a:r>
              <a:rPr lang="en-US" sz="1600" dirty="0" err="1">
                <a:solidFill>
                  <a:srgbClr val="FFFFFF"/>
                </a:solidFill>
              </a:rPr>
              <a:t>Functor</a:t>
            </a:r>
            <a:endParaRPr lang="en-US" sz="1600" dirty="0">
              <a:solidFill>
                <a:srgbClr val="FFFFFF"/>
              </a:solidFill>
            </a:endParaRPr>
          </a:p>
        </p:txBody>
      </p:sp>
      <p:sp>
        <p:nvSpPr>
          <p:cNvPr id="8" name="7 CuadroTexto"/>
          <p:cNvSpPr txBox="1"/>
          <p:nvPr/>
        </p:nvSpPr>
        <p:spPr>
          <a:xfrm>
            <a:off x="6433123" y="5584397"/>
            <a:ext cx="4218804" cy="379656"/>
          </a:xfrm>
          <a:prstGeom prst="rect">
            <a:avLst/>
          </a:prstGeom>
          <a:noFill/>
        </p:spPr>
        <p:txBody>
          <a:bodyPr wrap="square" rtlCol="0">
            <a:spAutoFit/>
          </a:bodyPr>
          <a:lstStyle/>
          <a:p>
            <a:pPr defTabSz="914377" eaLnBrk="0" fontAlgn="base" hangingPunct="0">
              <a:spcBef>
                <a:spcPct val="0"/>
              </a:spcBef>
              <a:spcAft>
                <a:spcPct val="0"/>
              </a:spcAft>
            </a:pPr>
            <a:r>
              <a:rPr lang="en-US" sz="1867" dirty="0">
                <a:solidFill>
                  <a:srgbClr val="FFFFFF"/>
                </a:solidFill>
                <a:latin typeface="Arial" charset="0"/>
                <a:ea typeface="Arial" charset="0"/>
                <a:cs typeface="Arial" charset="0"/>
              </a:rPr>
              <a:t>Find the viable paths to succeed!</a:t>
            </a:r>
          </a:p>
        </p:txBody>
      </p:sp>
      <p:sp>
        <p:nvSpPr>
          <p:cNvPr id="10" name="9 Flecha derecha"/>
          <p:cNvSpPr/>
          <p:nvPr/>
        </p:nvSpPr>
        <p:spPr bwMode="auto">
          <a:xfrm>
            <a:off x="4985485" y="5612370"/>
            <a:ext cx="1190849" cy="354419"/>
          </a:xfrm>
          <a:prstGeom prst="rightArrow">
            <a:avLst/>
          </a:prstGeom>
          <a:solidFill>
            <a:schemeClr val="accent1">
              <a:lumMod val="20000"/>
              <a:lumOff val="80000"/>
            </a:schemeClr>
          </a:solidFill>
          <a:ln w="9525" cap="flat" cmpd="sng" algn="ctr">
            <a:noFill/>
            <a:prstDash val="solid"/>
            <a:round/>
            <a:headEnd type="none" w="med" len="med"/>
            <a:tailEnd type="none" w="med" len="med"/>
          </a:ln>
          <a:effectLst/>
          <a:extLst/>
        </p:spPr>
        <p:txBody>
          <a:bodyPr vert="horz" wrap="square" lIns="121920" tIns="60960" rIns="121920" bIns="60960" numCol="1" rtlCol="0" anchor="t" anchorCtr="0" compatLnSpc="1">
            <a:prstTxWarp prst="textNoShape">
              <a:avLst/>
            </a:prstTxWarp>
          </a:bodyPr>
          <a:lstStyle/>
          <a:p>
            <a:pPr defTabSz="914377" eaLnBrk="0" fontAlgn="base" hangingPunct="0">
              <a:spcBef>
                <a:spcPct val="0"/>
              </a:spcBef>
              <a:spcAft>
                <a:spcPct val="0"/>
              </a:spcAft>
            </a:pPr>
            <a:endParaRPr lang="en-US" sz="1867" dirty="0">
              <a:solidFill>
                <a:srgbClr val="000000"/>
              </a:solidFill>
            </a:endParaRPr>
          </a:p>
        </p:txBody>
      </p:sp>
      <p:sp>
        <p:nvSpPr>
          <p:cNvPr id="15" name="14 CuadroTexto"/>
          <p:cNvSpPr txBox="1"/>
          <p:nvPr/>
        </p:nvSpPr>
        <p:spPr>
          <a:xfrm>
            <a:off x="3267739" y="2987342"/>
            <a:ext cx="1346789" cy="338554"/>
          </a:xfrm>
          <a:prstGeom prst="rect">
            <a:avLst/>
          </a:prstGeom>
          <a:noFill/>
        </p:spPr>
        <p:txBody>
          <a:bodyPr wrap="square" rtlCol="0">
            <a:spAutoFit/>
          </a:bodyPr>
          <a:lstStyle/>
          <a:p>
            <a:pPr algn="ctr" defTabSz="914377" eaLnBrk="0" fontAlgn="base" hangingPunct="0">
              <a:spcBef>
                <a:spcPct val="0"/>
              </a:spcBef>
              <a:spcAft>
                <a:spcPct val="0"/>
              </a:spcAft>
            </a:pPr>
            <a:r>
              <a:rPr lang="en-US" sz="1600" dirty="0">
                <a:solidFill>
                  <a:srgbClr val="E7E6E6">
                    <a:lumMod val="90000"/>
                  </a:srgbClr>
                </a:solidFill>
                <a:latin typeface="Arial" charset="0"/>
                <a:ea typeface="Arial" charset="0"/>
                <a:cs typeface="Arial" charset="0"/>
              </a:rPr>
              <a:t>Domain</a:t>
            </a:r>
          </a:p>
        </p:txBody>
      </p:sp>
      <p:sp>
        <p:nvSpPr>
          <p:cNvPr id="27" name="26 CuadroTexto"/>
          <p:cNvSpPr txBox="1"/>
          <p:nvPr/>
        </p:nvSpPr>
        <p:spPr>
          <a:xfrm>
            <a:off x="7738139" y="2980210"/>
            <a:ext cx="1346789" cy="338554"/>
          </a:xfrm>
          <a:prstGeom prst="rect">
            <a:avLst/>
          </a:prstGeom>
          <a:noFill/>
        </p:spPr>
        <p:txBody>
          <a:bodyPr wrap="square" rtlCol="0">
            <a:spAutoFit/>
          </a:bodyPr>
          <a:lstStyle/>
          <a:p>
            <a:pPr algn="ctr" defTabSz="914377" eaLnBrk="0" fontAlgn="base" hangingPunct="0">
              <a:spcBef>
                <a:spcPct val="0"/>
              </a:spcBef>
              <a:spcAft>
                <a:spcPct val="0"/>
              </a:spcAft>
            </a:pPr>
            <a:r>
              <a:rPr lang="en-US" sz="1600" dirty="0">
                <a:solidFill>
                  <a:srgbClr val="E7E6E6">
                    <a:lumMod val="90000"/>
                  </a:srgbClr>
                </a:solidFill>
                <a:latin typeface="Arial" charset="0"/>
                <a:ea typeface="Arial" charset="0"/>
                <a:cs typeface="Arial" charset="0"/>
              </a:rPr>
              <a:t>Codomain</a:t>
            </a:r>
          </a:p>
        </p:txBody>
      </p:sp>
      <p:sp>
        <p:nvSpPr>
          <p:cNvPr id="29" name="26 CuadroTexto"/>
          <p:cNvSpPr txBox="1"/>
          <p:nvPr/>
        </p:nvSpPr>
        <p:spPr>
          <a:xfrm>
            <a:off x="3283047" y="4374065"/>
            <a:ext cx="1346789" cy="338554"/>
          </a:xfrm>
          <a:prstGeom prst="rect">
            <a:avLst/>
          </a:prstGeom>
          <a:noFill/>
        </p:spPr>
        <p:txBody>
          <a:bodyPr wrap="square" rtlCol="0">
            <a:spAutoFit/>
          </a:bodyPr>
          <a:lstStyle/>
          <a:p>
            <a:pPr algn="ctr" defTabSz="914377" eaLnBrk="0" fontAlgn="base" hangingPunct="0">
              <a:spcBef>
                <a:spcPct val="0"/>
              </a:spcBef>
              <a:spcAft>
                <a:spcPct val="0"/>
              </a:spcAft>
            </a:pPr>
            <a:r>
              <a:rPr lang="en-US" sz="1600" dirty="0">
                <a:solidFill>
                  <a:srgbClr val="E7E6E6">
                    <a:lumMod val="90000"/>
                  </a:srgbClr>
                </a:solidFill>
                <a:latin typeface="Arial" charset="0"/>
                <a:ea typeface="Arial" charset="0"/>
                <a:cs typeface="Arial" charset="0"/>
              </a:rPr>
              <a:t>Codomain</a:t>
            </a:r>
          </a:p>
        </p:txBody>
      </p:sp>
      <p:sp>
        <p:nvSpPr>
          <p:cNvPr id="30" name="14 CuadroTexto"/>
          <p:cNvSpPr txBox="1"/>
          <p:nvPr/>
        </p:nvSpPr>
        <p:spPr>
          <a:xfrm>
            <a:off x="7730856" y="4378849"/>
            <a:ext cx="1346789" cy="338554"/>
          </a:xfrm>
          <a:prstGeom prst="rect">
            <a:avLst/>
          </a:prstGeom>
          <a:noFill/>
        </p:spPr>
        <p:txBody>
          <a:bodyPr wrap="square" rtlCol="0">
            <a:spAutoFit/>
          </a:bodyPr>
          <a:lstStyle/>
          <a:p>
            <a:pPr algn="ctr" defTabSz="914377" eaLnBrk="0" fontAlgn="base" hangingPunct="0">
              <a:spcBef>
                <a:spcPct val="0"/>
              </a:spcBef>
              <a:spcAft>
                <a:spcPct val="0"/>
              </a:spcAft>
            </a:pPr>
            <a:r>
              <a:rPr lang="en-US" sz="1600" dirty="0">
                <a:solidFill>
                  <a:srgbClr val="E7E6E6">
                    <a:lumMod val="90000"/>
                  </a:srgbClr>
                </a:solidFill>
                <a:latin typeface="Arial" charset="0"/>
                <a:ea typeface="Arial" charset="0"/>
                <a:cs typeface="Arial" charset="0"/>
              </a:rPr>
              <a:t>Domain</a:t>
            </a:r>
          </a:p>
        </p:txBody>
      </p:sp>
      <p:sp>
        <p:nvSpPr>
          <p:cNvPr id="13" name="Rectangle 12"/>
          <p:cNvSpPr/>
          <p:nvPr/>
        </p:nvSpPr>
        <p:spPr bwMode="auto">
          <a:xfrm>
            <a:off x="2197396" y="5408427"/>
            <a:ext cx="8179981" cy="765544"/>
          </a:xfrm>
          <a:prstGeom prst="rect">
            <a:avLst/>
          </a:prstGeom>
          <a:noFill/>
          <a:ln w="9525" cap="flat" cmpd="sng" algn="ctr">
            <a:solidFill>
              <a:srgbClr val="DBB76C"/>
            </a:solidFill>
            <a:prstDash val="sysDash"/>
            <a:round/>
            <a:headEnd type="none" w="med" len="med"/>
            <a:tailEnd type="none" w="med" len="med"/>
          </a:ln>
          <a:effectLst/>
          <a:extLst/>
        </p:spPr>
        <p:txBody>
          <a:bodyPr vert="horz" wrap="square" lIns="121920" tIns="60960" rIns="121920" bIns="60960" numCol="1" rtlCol="0" anchor="t" anchorCtr="0" compatLnSpc="1">
            <a:prstTxWarp prst="textNoShape">
              <a:avLst/>
            </a:prstTxWarp>
          </a:bodyPr>
          <a:lstStyle/>
          <a:p>
            <a:pPr defTabSz="914377" eaLnBrk="0" fontAlgn="base" hangingPunct="0">
              <a:spcBef>
                <a:spcPct val="0"/>
              </a:spcBef>
              <a:spcAft>
                <a:spcPct val="0"/>
              </a:spcAft>
            </a:pPr>
            <a:endParaRPr lang="en-US" sz="1733" dirty="0">
              <a:solidFill>
                <a:srgbClr val="000000"/>
              </a:solidFill>
            </a:endParaRPr>
          </a:p>
        </p:txBody>
      </p:sp>
      <p:sp>
        <p:nvSpPr>
          <p:cNvPr id="28" name="19 CuadroTexto"/>
          <p:cNvSpPr txBox="1"/>
          <p:nvPr/>
        </p:nvSpPr>
        <p:spPr>
          <a:xfrm>
            <a:off x="10003193" y="3561438"/>
            <a:ext cx="1127347" cy="584775"/>
          </a:xfrm>
          <a:prstGeom prst="rect">
            <a:avLst/>
          </a:prstGeom>
          <a:noFill/>
        </p:spPr>
        <p:txBody>
          <a:bodyPr wrap="square" rtlCol="0">
            <a:spAutoFit/>
          </a:bodyPr>
          <a:lstStyle/>
          <a:p>
            <a:pPr defTabSz="914377" eaLnBrk="0" fontAlgn="base" hangingPunct="0">
              <a:spcBef>
                <a:spcPct val="0"/>
              </a:spcBef>
              <a:spcAft>
                <a:spcPct val="0"/>
              </a:spcAft>
            </a:pPr>
            <a:r>
              <a:rPr lang="en-US" sz="1600" dirty="0">
                <a:solidFill>
                  <a:srgbClr val="FFFFFF"/>
                </a:solidFill>
              </a:rPr>
              <a:t>Identity </a:t>
            </a:r>
            <a:r>
              <a:rPr lang="en-US" sz="1600" dirty="0" err="1">
                <a:solidFill>
                  <a:srgbClr val="FFFFFF"/>
                </a:solidFill>
              </a:rPr>
              <a:t>Functor</a:t>
            </a:r>
            <a:endParaRPr lang="en-US" sz="1600" dirty="0">
              <a:solidFill>
                <a:srgbClr val="FFFFFF"/>
              </a:solidFill>
            </a:endParaRPr>
          </a:p>
        </p:txBody>
      </p:sp>
      <p:sp>
        <p:nvSpPr>
          <p:cNvPr id="31" name="10 CuadroTexto"/>
          <p:cNvSpPr txBox="1"/>
          <p:nvPr/>
        </p:nvSpPr>
        <p:spPr>
          <a:xfrm>
            <a:off x="5255187" y="3936739"/>
            <a:ext cx="1778021" cy="502573"/>
          </a:xfrm>
          <a:prstGeom prst="rect">
            <a:avLst/>
          </a:prstGeom>
          <a:noFill/>
        </p:spPr>
        <p:txBody>
          <a:bodyPr wrap="square" rtlCol="0">
            <a:spAutoFit/>
          </a:bodyPr>
          <a:lstStyle/>
          <a:p>
            <a:pPr algn="ctr" defTabSz="914377" eaLnBrk="0" fontAlgn="base" hangingPunct="0">
              <a:spcBef>
                <a:spcPct val="0"/>
              </a:spcBef>
              <a:spcAft>
                <a:spcPct val="0"/>
              </a:spcAft>
            </a:pPr>
            <a:r>
              <a:rPr lang="es-ES" sz="1333" dirty="0" err="1">
                <a:solidFill>
                  <a:srgbClr val="FFFFFF"/>
                </a:solidFill>
                <a:latin typeface="Arial" charset="0"/>
                <a:ea typeface="Arial" charset="0"/>
                <a:cs typeface="Arial" charset="0"/>
              </a:rPr>
              <a:t>Eevery</a:t>
            </a:r>
            <a:r>
              <a:rPr lang="es-ES" sz="1333" dirty="0">
                <a:solidFill>
                  <a:srgbClr val="FFFFFF"/>
                </a:solidFill>
                <a:latin typeface="Arial" charset="0"/>
                <a:ea typeface="Arial" charset="0"/>
                <a:cs typeface="Arial" charset="0"/>
              </a:rPr>
              <a:t> </a:t>
            </a:r>
            <a:r>
              <a:rPr lang="es-ES" sz="1333" dirty="0" err="1">
                <a:solidFill>
                  <a:srgbClr val="FFFFFF"/>
                </a:solidFill>
                <a:latin typeface="Arial" charset="0"/>
                <a:ea typeface="Arial" charset="0"/>
                <a:cs typeface="Arial" charset="0"/>
              </a:rPr>
              <a:t>connection</a:t>
            </a:r>
            <a:r>
              <a:rPr lang="es-ES" sz="1333" dirty="0">
                <a:solidFill>
                  <a:srgbClr val="FFFFFF"/>
                </a:solidFill>
                <a:latin typeface="Arial" charset="0"/>
                <a:ea typeface="Arial" charset="0"/>
                <a:cs typeface="Arial" charset="0"/>
              </a:rPr>
              <a:t> </a:t>
            </a:r>
            <a:r>
              <a:rPr lang="es-ES" sz="1333" dirty="0" err="1">
                <a:solidFill>
                  <a:srgbClr val="FFFFFF"/>
                </a:solidFill>
                <a:latin typeface="Arial" charset="0"/>
                <a:ea typeface="Arial" charset="0"/>
                <a:cs typeface="Arial" charset="0"/>
              </a:rPr>
              <a:t>is</a:t>
            </a:r>
            <a:r>
              <a:rPr lang="es-ES" sz="1333" dirty="0">
                <a:solidFill>
                  <a:srgbClr val="FFFFFF"/>
                </a:solidFill>
                <a:latin typeface="Arial" charset="0"/>
                <a:ea typeface="Arial" charset="0"/>
                <a:cs typeface="Arial" charset="0"/>
              </a:rPr>
              <a:t> reversible</a:t>
            </a:r>
          </a:p>
        </p:txBody>
      </p:sp>
      <p:cxnSp>
        <p:nvCxnSpPr>
          <p:cNvPr id="33" name="Straight Arrow Connector 32"/>
          <p:cNvCxnSpPr/>
          <p:nvPr/>
        </p:nvCxnSpPr>
        <p:spPr bwMode="auto">
          <a:xfrm flipH="1">
            <a:off x="5105401" y="3936739"/>
            <a:ext cx="2088708"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881735586"/>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973" y="266010"/>
            <a:ext cx="12256945" cy="584775"/>
          </a:xfrm>
          <a:prstGeom prst="rect">
            <a:avLst/>
          </a:prstGeom>
          <a:noFill/>
        </p:spPr>
        <p:txBody>
          <a:bodyPr wrap="none" rtlCol="0">
            <a:spAutoFit/>
          </a:bodyPr>
          <a:lstStyle/>
          <a:p>
            <a:r>
              <a:rPr lang="en-US" altLang="zh-CN" sz="3200" dirty="0" smtClean="0">
                <a:solidFill>
                  <a:prstClr val="black"/>
                </a:solidFill>
              </a:rPr>
              <a:t>Curry-Howard Isomorphism</a:t>
            </a:r>
            <a:r>
              <a:rPr lang="zh-CN" altLang="en-US" sz="3200" dirty="0" smtClean="0">
                <a:solidFill>
                  <a:prstClr val="black"/>
                </a:solidFill>
              </a:rPr>
              <a:t>可用来拓展</a:t>
            </a:r>
            <a:r>
              <a:rPr lang="en-US" altLang="zh-CN" sz="3200" dirty="0" smtClean="0">
                <a:solidFill>
                  <a:prstClr val="black"/>
                </a:solidFill>
              </a:rPr>
              <a:t>Byzantine </a:t>
            </a:r>
            <a:r>
              <a:rPr lang="zh-CN" altLang="en-US" sz="3200" dirty="0">
                <a:solidFill>
                  <a:prstClr val="black"/>
                </a:solidFill>
              </a:rPr>
              <a:t>将军算法</a:t>
            </a:r>
            <a:r>
              <a:rPr lang="zh-CN" altLang="en-US" sz="3200" dirty="0" smtClean="0">
                <a:solidFill>
                  <a:prstClr val="black"/>
                </a:solidFill>
              </a:rPr>
              <a:t>的运用场景</a:t>
            </a:r>
            <a:endParaRPr lang="en-US" sz="3200" dirty="0">
              <a:solidFill>
                <a:prstClr val="black"/>
              </a:solidFill>
            </a:endParaRPr>
          </a:p>
        </p:txBody>
      </p:sp>
      <p:pic>
        <p:nvPicPr>
          <p:cNvPr id="3" name="Picture 2"/>
          <p:cNvPicPr>
            <a:picLocks noChangeAspect="1"/>
          </p:cNvPicPr>
          <p:nvPr/>
        </p:nvPicPr>
        <p:blipFill>
          <a:blip r:embed="rId2"/>
          <a:stretch>
            <a:fillRect/>
          </a:stretch>
        </p:blipFill>
        <p:spPr>
          <a:xfrm>
            <a:off x="1112327" y="1034056"/>
            <a:ext cx="10429886" cy="5319242"/>
          </a:xfrm>
          <a:prstGeom prst="rect">
            <a:avLst/>
          </a:prstGeom>
        </p:spPr>
      </p:pic>
      <p:sp>
        <p:nvSpPr>
          <p:cNvPr id="8" name="TextBox 7"/>
          <p:cNvSpPr txBox="1"/>
          <p:nvPr/>
        </p:nvSpPr>
        <p:spPr>
          <a:xfrm>
            <a:off x="2933206" y="6353298"/>
            <a:ext cx="6482480" cy="369332"/>
          </a:xfrm>
          <a:prstGeom prst="rect">
            <a:avLst/>
          </a:prstGeom>
          <a:noFill/>
        </p:spPr>
        <p:txBody>
          <a:bodyPr wrap="none" rtlCol="0">
            <a:spAutoFit/>
          </a:bodyPr>
          <a:lstStyle/>
          <a:p>
            <a:r>
              <a:rPr lang="en-US" dirty="0">
                <a:solidFill>
                  <a:prstClr val="black"/>
                </a:solidFill>
              </a:rPr>
              <a:t>https://</a:t>
            </a:r>
            <a:r>
              <a:rPr lang="en-US" dirty="0" err="1">
                <a:solidFill>
                  <a:prstClr val="black"/>
                </a:solidFill>
              </a:rPr>
              <a:t>openclipart.org</a:t>
            </a:r>
            <a:r>
              <a:rPr lang="en-US" dirty="0">
                <a:solidFill>
                  <a:prstClr val="black"/>
                </a:solidFill>
              </a:rPr>
              <a:t>/detail/217095/byzantine-generals-problem</a:t>
            </a:r>
          </a:p>
        </p:txBody>
      </p:sp>
    </p:spTree>
    <p:extLst>
      <p:ext uri="{BB962C8B-B14F-4D97-AF65-F5344CB8AC3E}">
        <p14:creationId xmlns:p14="http://schemas.microsoft.com/office/powerpoint/2010/main" val="676725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13693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Docker</a:t>
            </a:r>
            <a:r>
              <a:rPr lang="zh-CN" altLang="en-US" dirty="0" smtClean="0"/>
              <a:t> （产业化的微服务）一种将所有计算过程“同构化”的数字资产发布方式</a:t>
            </a:r>
            <a:endParaRPr lang="en-US" dirty="0"/>
          </a:p>
        </p:txBody>
      </p:sp>
      <p:sp>
        <p:nvSpPr>
          <p:cNvPr id="2" name="TextBox 1"/>
          <p:cNvSpPr txBox="1"/>
          <p:nvPr/>
        </p:nvSpPr>
        <p:spPr>
          <a:xfrm>
            <a:off x="3436883" y="6327569"/>
            <a:ext cx="3751604" cy="369332"/>
          </a:xfrm>
          <a:prstGeom prst="rect">
            <a:avLst/>
          </a:prstGeom>
          <a:noFill/>
        </p:spPr>
        <p:txBody>
          <a:bodyPr wrap="none" rtlCol="0">
            <a:spAutoFit/>
          </a:bodyPr>
          <a:lstStyle/>
          <a:p>
            <a:r>
              <a:rPr lang="en-US" dirty="0" smtClean="0"/>
              <a:t>https://</a:t>
            </a:r>
            <a:r>
              <a:rPr lang="en-US" dirty="0" err="1" smtClean="0"/>
              <a:t>www.docker.com</a:t>
            </a:r>
            <a:r>
              <a:rPr lang="en-US" dirty="0" smtClean="0"/>
              <a:t>/survey-2016</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97268" y="1824210"/>
            <a:ext cx="9038897" cy="4141651"/>
          </a:xfrm>
          <a:prstGeom prst="rect">
            <a:avLst/>
          </a:prstGeom>
        </p:spPr>
      </p:pic>
    </p:spTree>
    <p:extLst>
      <p:ext uri="{BB962C8B-B14F-4D97-AF65-F5344CB8AC3E}">
        <p14:creationId xmlns:p14="http://schemas.microsoft.com/office/powerpoint/2010/main" val="3734614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939"/>
            <a:ext cx="10515600" cy="1325563"/>
          </a:xfrm>
        </p:spPr>
        <p:txBody>
          <a:bodyPr>
            <a:normAutofit/>
          </a:bodyPr>
          <a:lstStyle/>
          <a:p>
            <a:r>
              <a:rPr lang="zh-CN" altLang="en-US" sz="4000" dirty="0" smtClean="0"/>
              <a:t>不同范畴的</a:t>
            </a:r>
            <a:r>
              <a:rPr lang="en-US" sz="4000" dirty="0" smtClean="0"/>
              <a:t> </a:t>
            </a:r>
            <a:r>
              <a:rPr lang="zh-CN" altLang="en-US" sz="4000" b="1" dirty="0" smtClean="0">
                <a:latin typeface="Impact" charset="0"/>
                <a:ea typeface="Impact" charset="0"/>
                <a:cs typeface="Impact" charset="0"/>
              </a:rPr>
              <a:t>数字资产的格式与内容管理工具</a:t>
            </a:r>
            <a:endParaRPr lang="en-US" sz="4000" b="1" dirty="0">
              <a:latin typeface="Impact" charset="0"/>
              <a:ea typeface="Impact" charset="0"/>
              <a:cs typeface="Impact"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5922620"/>
              </p:ext>
            </p:extLst>
          </p:nvPr>
        </p:nvGraphicFramePr>
        <p:xfrm>
          <a:off x="425094" y="1462502"/>
          <a:ext cx="10928706" cy="5015838"/>
        </p:xfrm>
        <a:graphic>
          <a:graphicData uri="http://schemas.openxmlformats.org/drawingml/2006/table">
            <a:tbl>
              <a:tblPr firstRow="1" bandRow="1">
                <a:tableStyleId>{5C22544A-7EE6-4342-B048-85BDC9FD1C3A}</a:tableStyleId>
              </a:tblPr>
              <a:tblGrid>
                <a:gridCol w="3909232"/>
                <a:gridCol w="3909232"/>
                <a:gridCol w="3110242"/>
              </a:tblGrid>
              <a:tr h="835973">
                <a:tc>
                  <a:txBody>
                    <a:bodyPr/>
                    <a:lstStyle/>
                    <a:p>
                      <a:pPr algn="ctr"/>
                      <a:r>
                        <a:rPr lang="en-US" sz="3200" dirty="0" smtClean="0"/>
                        <a:t>Content Type</a:t>
                      </a:r>
                      <a:endParaRPr lang="en-US" sz="3200" dirty="0"/>
                    </a:p>
                  </a:txBody>
                  <a:tcPr anchor="ctr"/>
                </a:tc>
                <a:tc>
                  <a:txBody>
                    <a:bodyPr/>
                    <a:lstStyle/>
                    <a:p>
                      <a:pPr algn="ctr"/>
                      <a:r>
                        <a:rPr lang="en-US" altLang="zh-CN" sz="3200" dirty="0" smtClean="0"/>
                        <a:t>Workflow Unit</a:t>
                      </a:r>
                      <a:endParaRPr lang="en-US" sz="3200" dirty="0"/>
                    </a:p>
                  </a:txBody>
                  <a:tcPr anchor="ctr"/>
                </a:tc>
                <a:tc>
                  <a:txBody>
                    <a:bodyPr/>
                    <a:lstStyle/>
                    <a:p>
                      <a:pPr algn="ctr"/>
                      <a:r>
                        <a:rPr lang="en-US" sz="3200" dirty="0" smtClean="0"/>
                        <a:t>Supporting Tools</a:t>
                      </a:r>
                      <a:endParaRPr lang="en-US" sz="3200" dirty="0"/>
                    </a:p>
                  </a:txBody>
                  <a:tcPr anchor="ctr"/>
                </a:tc>
              </a:tr>
              <a:tr h="835973">
                <a:tc>
                  <a:txBody>
                    <a:bodyPr/>
                    <a:lstStyle/>
                    <a:p>
                      <a:pPr algn="ctr"/>
                      <a:r>
                        <a:rPr lang="en-US" sz="2400" smtClean="0"/>
                        <a:t>File(</a:t>
                      </a:r>
                      <a:r>
                        <a:rPr lang="zh-CN" altLang="en-US" sz="2400" dirty="0" smtClean="0"/>
                        <a:t>文本）</a:t>
                      </a:r>
                      <a:endParaRPr lang="en-US" sz="2400" dirty="0"/>
                    </a:p>
                  </a:txBody>
                  <a:tcPr anchor="ctr"/>
                </a:tc>
                <a:tc>
                  <a:txBody>
                    <a:bodyPr/>
                    <a:lstStyle/>
                    <a:p>
                      <a:pPr algn="ctr"/>
                      <a:r>
                        <a:rPr lang="en-US" sz="2400" dirty="0" smtClean="0"/>
                        <a:t>Individual Activity</a:t>
                      </a:r>
                      <a:endParaRPr lang="en-US" sz="2400" dirty="0"/>
                    </a:p>
                  </a:txBody>
                  <a:tcPr anchor="ctr"/>
                </a:tc>
                <a:tc>
                  <a:txBody>
                    <a:bodyPr/>
                    <a:lstStyle/>
                    <a:p>
                      <a:pPr algn="ctr"/>
                      <a:r>
                        <a:rPr lang="en-US" altLang="zh-CN" sz="2400" dirty="0" err="1" smtClean="0"/>
                        <a:t>MediaWiki</a:t>
                      </a:r>
                      <a:r>
                        <a:rPr lang="en-US" altLang="zh-CN" sz="2400" dirty="0" smtClean="0"/>
                        <a:t>, Text Editor</a:t>
                      </a:r>
                      <a:endParaRPr lang="en-US" sz="2400" dirty="0"/>
                    </a:p>
                  </a:txBody>
                  <a:tcPr anchor="ctr"/>
                </a:tc>
              </a:tr>
              <a:tr h="83597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t>Directory</a:t>
                      </a:r>
                      <a:r>
                        <a:rPr lang="en-US" sz="2400" dirty="0" smtClean="0"/>
                        <a:t> (</a:t>
                      </a:r>
                      <a:r>
                        <a:rPr lang="zh-CN" altLang="en-US" sz="2400" dirty="0" smtClean="0"/>
                        <a:t>文件夹）</a:t>
                      </a:r>
                      <a:endParaRPr lang="en-US" sz="2400" dirty="0" smtClean="0"/>
                    </a:p>
                  </a:txBody>
                  <a:tcPr anchor="ctr"/>
                </a:tc>
                <a:tc>
                  <a:txBody>
                    <a:bodyPr/>
                    <a:lstStyle/>
                    <a:p>
                      <a:pPr algn="ctr"/>
                      <a:r>
                        <a:rPr lang="en-US" sz="2400" dirty="0" smtClean="0"/>
                        <a:t>Collaboration Efforts</a:t>
                      </a:r>
                      <a:endParaRPr lang="en-US" sz="2400" dirty="0"/>
                    </a:p>
                  </a:txBody>
                  <a:tcPr anchor="ctr"/>
                </a:tc>
                <a:tc>
                  <a:txBody>
                    <a:bodyPr/>
                    <a:lstStyle/>
                    <a:p>
                      <a:pPr algn="ctr"/>
                      <a:r>
                        <a:rPr lang="en-US" sz="2400" dirty="0" smtClean="0"/>
                        <a:t>Git, </a:t>
                      </a:r>
                      <a:r>
                        <a:rPr lang="en-US" sz="2400" dirty="0" err="1" smtClean="0"/>
                        <a:t>GitLab</a:t>
                      </a:r>
                      <a:r>
                        <a:rPr lang="en-US" sz="2400" dirty="0" smtClean="0"/>
                        <a:t>,</a:t>
                      </a:r>
                      <a:r>
                        <a:rPr lang="en-US" sz="2400" baseline="0" dirty="0" smtClean="0"/>
                        <a:t> GitHub</a:t>
                      </a:r>
                      <a:endParaRPr lang="en-US" sz="2400" dirty="0"/>
                    </a:p>
                  </a:txBody>
                  <a:tcPr anchor="ctr"/>
                </a:tc>
              </a:tr>
              <a:tr h="83597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t>Micro Service</a:t>
                      </a:r>
                      <a:r>
                        <a:rPr lang="en-US" sz="2400" dirty="0" smtClean="0"/>
                        <a:t> (</a:t>
                      </a:r>
                      <a:r>
                        <a:rPr lang="zh-CN" altLang="en-US" sz="2400" dirty="0" smtClean="0"/>
                        <a:t>微服务）</a:t>
                      </a:r>
                      <a:endParaRPr lang="en-US" sz="2400" dirty="0" smtClean="0"/>
                    </a:p>
                  </a:txBody>
                  <a:tcPr anchor="ctr"/>
                </a:tc>
                <a:tc>
                  <a:txBody>
                    <a:bodyPr/>
                    <a:lstStyle/>
                    <a:p>
                      <a:pPr algn="ctr"/>
                      <a:r>
                        <a:rPr lang="en-US" sz="2400" dirty="0" smtClean="0"/>
                        <a:t>Computational Service</a:t>
                      </a:r>
                      <a:endParaRPr lang="en-US" sz="2400" dirty="0"/>
                    </a:p>
                  </a:txBody>
                  <a:tcPr anchor="ctr"/>
                </a:tc>
                <a:tc>
                  <a:txBody>
                    <a:bodyPr/>
                    <a:lstStyle/>
                    <a:p>
                      <a:pPr algn="ctr"/>
                      <a:r>
                        <a:rPr lang="en-US" sz="2400" dirty="0" smtClean="0"/>
                        <a:t>Docker/RTK/</a:t>
                      </a:r>
                      <a:r>
                        <a:rPr lang="mr-IN" sz="2400" dirty="0" smtClean="0"/>
                        <a:t>…</a:t>
                      </a:r>
                      <a:endParaRPr lang="en-US" sz="2400" dirty="0"/>
                    </a:p>
                  </a:txBody>
                  <a:tcPr anchor="ctr"/>
                </a:tc>
              </a:tr>
              <a:tr h="835973">
                <a:tc>
                  <a:txBody>
                    <a:bodyPr/>
                    <a:lstStyle/>
                    <a:p>
                      <a:pPr algn="ctr"/>
                      <a:r>
                        <a:rPr lang="en-US" altLang="zh-CN" sz="2400" dirty="0" smtClean="0"/>
                        <a:t>Configuration and Deployment (</a:t>
                      </a:r>
                      <a:r>
                        <a:rPr lang="zh-CN" altLang="en-US" sz="2400" dirty="0" smtClean="0"/>
                        <a:t>监控</a:t>
                      </a:r>
                      <a:r>
                        <a:rPr lang="en-US" altLang="zh-CN" sz="2400" dirty="0" smtClean="0"/>
                        <a:t>)</a:t>
                      </a:r>
                      <a:endParaRPr lang="en-US" sz="2400" dirty="0"/>
                    </a:p>
                  </a:txBody>
                  <a:tcPr anchor="ctr"/>
                </a:tc>
                <a:tc>
                  <a:txBody>
                    <a:bodyPr/>
                    <a:lstStyle/>
                    <a:p>
                      <a:pPr algn="ctr"/>
                      <a:r>
                        <a:rPr lang="en-US" sz="2400" dirty="0" smtClean="0"/>
                        <a:t>Development</a:t>
                      </a:r>
                      <a:r>
                        <a:rPr lang="en-US" sz="2400" baseline="0" dirty="0" smtClean="0"/>
                        <a:t> &amp; Operations (DevOps)</a:t>
                      </a:r>
                      <a:endParaRPr lang="en-US" sz="2400" dirty="0"/>
                    </a:p>
                  </a:txBody>
                  <a:tcPr anchor="ctr"/>
                </a:tc>
                <a:tc>
                  <a:txBody>
                    <a:bodyPr/>
                    <a:lstStyle/>
                    <a:p>
                      <a:pPr algn="ctr"/>
                      <a:r>
                        <a:rPr lang="en-US" sz="2400" dirty="0" smtClean="0"/>
                        <a:t>Kubernetes/Trello/</a:t>
                      </a:r>
                      <a:r>
                        <a:rPr lang="en-US" sz="2400" dirty="0" err="1" smtClean="0"/>
                        <a:t>WeSlack</a:t>
                      </a:r>
                      <a:endParaRPr lang="en-US" sz="2400" dirty="0"/>
                    </a:p>
                  </a:txBody>
                  <a:tcPr anchor="ctr"/>
                </a:tc>
              </a:tr>
              <a:tr h="835973">
                <a:tc>
                  <a:txBody>
                    <a:bodyPr/>
                    <a:lstStyle/>
                    <a:p>
                      <a:pPr algn="ctr"/>
                      <a:r>
                        <a:rPr lang="en-US" sz="2400" dirty="0" smtClean="0"/>
                        <a:t>Physical Environment</a:t>
                      </a:r>
                      <a:r>
                        <a:rPr lang="en-US" sz="2400" baseline="0" dirty="0" smtClean="0"/>
                        <a:t> (</a:t>
                      </a:r>
                      <a:r>
                        <a:rPr lang="zh-CN" altLang="en-US" sz="2400" baseline="0" dirty="0" smtClean="0"/>
                        <a:t>物理环境）</a:t>
                      </a:r>
                      <a:endParaRPr lang="en-US" sz="2400" dirty="0"/>
                    </a:p>
                  </a:txBody>
                  <a:tcPr anchor="ctr"/>
                </a:tc>
                <a:tc>
                  <a:txBody>
                    <a:bodyPr/>
                    <a:lstStyle/>
                    <a:p>
                      <a:pPr algn="ctr"/>
                      <a:r>
                        <a:rPr lang="en-US" sz="2400" dirty="0" smtClean="0"/>
                        <a:t>Context Specific Services</a:t>
                      </a:r>
                      <a:endParaRPr lang="en-US" sz="2400" dirty="0"/>
                    </a:p>
                  </a:txBody>
                  <a:tcPr anchor="ctr"/>
                </a:tc>
                <a:tc>
                  <a:txBody>
                    <a:bodyPr/>
                    <a:lstStyle/>
                    <a:p>
                      <a:pPr algn="ctr"/>
                      <a:r>
                        <a:rPr lang="en-US" sz="2400" dirty="0" smtClean="0"/>
                        <a:t>Maker Space</a:t>
                      </a:r>
                    </a:p>
                    <a:p>
                      <a:pPr algn="ctr"/>
                      <a:r>
                        <a:rPr lang="en-US" sz="2400" dirty="0" smtClean="0"/>
                        <a:t>Schools</a:t>
                      </a:r>
                      <a:endParaRPr lang="en-US" sz="2400" dirty="0"/>
                    </a:p>
                  </a:txBody>
                  <a:tcPr anchor="ctr"/>
                </a:tc>
              </a:tr>
            </a:tbl>
          </a:graphicData>
        </a:graphic>
      </p:graphicFrame>
    </p:spTree>
    <p:extLst>
      <p:ext uri="{BB962C8B-B14F-4D97-AF65-F5344CB8AC3E}">
        <p14:creationId xmlns:p14="http://schemas.microsoft.com/office/powerpoint/2010/main" val="17485915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977" y="2321903"/>
            <a:ext cx="10515600" cy="976127"/>
          </a:xfrm>
        </p:spPr>
        <p:txBody>
          <a:bodyPr/>
          <a:lstStyle/>
          <a:p>
            <a:pPr algn="ctr"/>
            <a:r>
              <a:rPr lang="en-US" dirty="0" smtClean="0"/>
              <a:t>   </a:t>
            </a:r>
            <a:r>
              <a:rPr lang="zh-CN" altLang="en-US" dirty="0" smtClean="0"/>
              <a:t>人工智能时代的迷思</a:t>
            </a:r>
            <a:endParaRPr lang="en-US" dirty="0"/>
          </a:p>
        </p:txBody>
      </p:sp>
      <p:sp>
        <p:nvSpPr>
          <p:cNvPr id="3" name="Text Placeholder 2"/>
          <p:cNvSpPr>
            <a:spLocks noGrp="1"/>
          </p:cNvSpPr>
          <p:nvPr>
            <p:ph type="body" idx="1"/>
          </p:nvPr>
        </p:nvSpPr>
        <p:spPr>
          <a:xfrm>
            <a:off x="914977" y="3603812"/>
            <a:ext cx="10515600" cy="457550"/>
          </a:xfrm>
        </p:spPr>
        <p:txBody>
          <a:bodyPr>
            <a:noAutofit/>
          </a:bodyPr>
          <a:lstStyle/>
          <a:p>
            <a:pPr algn="ctr"/>
            <a:r>
              <a:rPr lang="zh-CN" altLang="en-US" sz="3600" b="1" dirty="0" smtClean="0"/>
              <a:t>是否有一个能贯穿所有知识体系的内核？</a:t>
            </a:r>
            <a:endParaRPr lang="en-US" sz="3600" b="1" dirty="0"/>
          </a:p>
        </p:txBody>
      </p:sp>
    </p:spTree>
    <p:extLst>
      <p:ext uri="{BB962C8B-B14F-4D97-AF65-F5344CB8AC3E}">
        <p14:creationId xmlns:p14="http://schemas.microsoft.com/office/powerpoint/2010/main" val="9329209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939"/>
            <a:ext cx="10515600" cy="1325563"/>
          </a:xfrm>
        </p:spPr>
        <p:txBody>
          <a:bodyPr>
            <a:normAutofit/>
          </a:bodyPr>
          <a:lstStyle/>
          <a:p>
            <a:r>
              <a:rPr lang="zh-CN" altLang="en-US" sz="4000" b="1" dirty="0" smtClean="0">
                <a:latin typeface="Impact" charset="0"/>
                <a:ea typeface="Impact" charset="0"/>
                <a:cs typeface="Impact" charset="0"/>
              </a:rPr>
              <a:t>数字资产的开源管理工具 也可以被</a:t>
            </a:r>
            <a:r>
              <a:rPr lang="en-US" altLang="zh-CN" sz="4000" b="1" dirty="0" smtClean="0">
                <a:latin typeface="Impact" charset="0"/>
                <a:ea typeface="Impact" charset="0"/>
                <a:cs typeface="Impact" charset="0"/>
              </a:rPr>
              <a:t>Docker</a:t>
            </a:r>
            <a:r>
              <a:rPr lang="zh-CN" altLang="en-US" sz="4000" b="1" dirty="0" smtClean="0">
                <a:latin typeface="Impact" charset="0"/>
                <a:ea typeface="Impact" charset="0"/>
                <a:cs typeface="Impact" charset="0"/>
              </a:rPr>
              <a:t>发布</a:t>
            </a:r>
            <a:endParaRPr lang="en-US" sz="4000" b="1" dirty="0">
              <a:latin typeface="Impact" charset="0"/>
              <a:ea typeface="Impact" charset="0"/>
              <a:cs typeface="Impact" charset="0"/>
            </a:endParaRPr>
          </a:p>
        </p:txBody>
      </p:sp>
      <p:pic>
        <p:nvPicPr>
          <p:cNvPr id="4" name="Picture 3"/>
          <p:cNvPicPr>
            <a:picLocks noChangeAspect="1"/>
          </p:cNvPicPr>
          <p:nvPr/>
        </p:nvPicPr>
        <p:blipFill>
          <a:blip r:embed="rId2"/>
          <a:stretch>
            <a:fillRect/>
          </a:stretch>
        </p:blipFill>
        <p:spPr>
          <a:xfrm>
            <a:off x="2508250" y="1210789"/>
            <a:ext cx="7175500" cy="5410200"/>
          </a:xfrm>
          <a:prstGeom prst="rect">
            <a:avLst/>
          </a:prstGeom>
        </p:spPr>
      </p:pic>
    </p:spTree>
    <p:extLst>
      <p:ext uri="{BB962C8B-B14F-4D97-AF65-F5344CB8AC3E}">
        <p14:creationId xmlns:p14="http://schemas.microsoft.com/office/powerpoint/2010/main" val="6780417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2352475" y="6488668"/>
            <a:ext cx="7487050" cy="369332"/>
          </a:xfrm>
          <a:prstGeom prst="rect">
            <a:avLst/>
          </a:prstGeom>
          <a:noFill/>
        </p:spPr>
        <p:txBody>
          <a:bodyPr wrap="none" rtlCol="0">
            <a:spAutoFit/>
          </a:bodyPr>
          <a:lstStyle/>
          <a:p>
            <a:r>
              <a:rPr lang="en-US" dirty="0" smtClean="0"/>
              <a:t>https://</a:t>
            </a:r>
            <a:r>
              <a:rPr lang="en-US" dirty="0" err="1" smtClean="0"/>
              <a:t>www.slideshare.net</a:t>
            </a:r>
            <a:r>
              <a:rPr lang="en-US" dirty="0" smtClean="0"/>
              <a:t>/</a:t>
            </a:r>
            <a:r>
              <a:rPr lang="en-US" dirty="0" err="1" smtClean="0"/>
              <a:t>ghaff</a:t>
            </a:r>
            <a:r>
              <a:rPr lang="en-US" dirty="0" smtClean="0"/>
              <a:t>/what-manufacturing-teaches-about-</a:t>
            </a:r>
            <a:r>
              <a:rPr lang="en-US" dirty="0" err="1" smtClean="0"/>
              <a:t>devops</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0009"/>
            <a:ext cx="12192000" cy="6477981"/>
          </a:xfrm>
          <a:prstGeom prst="rect">
            <a:avLst/>
          </a:prstGeom>
        </p:spPr>
      </p:pic>
    </p:spTree>
    <p:extLst>
      <p:ext uri="{BB962C8B-B14F-4D97-AF65-F5344CB8AC3E}">
        <p14:creationId xmlns:p14="http://schemas.microsoft.com/office/powerpoint/2010/main" val="7956204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2352475" y="6488668"/>
            <a:ext cx="7487050" cy="369332"/>
          </a:xfrm>
          <a:prstGeom prst="rect">
            <a:avLst/>
          </a:prstGeom>
          <a:noFill/>
        </p:spPr>
        <p:txBody>
          <a:bodyPr wrap="none" rtlCol="0">
            <a:spAutoFit/>
          </a:bodyPr>
          <a:lstStyle/>
          <a:p>
            <a:r>
              <a:rPr lang="en-US" dirty="0" smtClean="0"/>
              <a:t>https://</a:t>
            </a:r>
            <a:r>
              <a:rPr lang="en-US" dirty="0" err="1" smtClean="0"/>
              <a:t>www.slideshare.net</a:t>
            </a:r>
            <a:r>
              <a:rPr lang="en-US" dirty="0" smtClean="0"/>
              <a:t>/</a:t>
            </a:r>
            <a:r>
              <a:rPr lang="en-US" dirty="0" err="1" smtClean="0"/>
              <a:t>ghaff</a:t>
            </a:r>
            <a:r>
              <a:rPr lang="en-US" dirty="0" smtClean="0"/>
              <a:t>/what-manufacturing-teaches-about-</a:t>
            </a:r>
            <a:r>
              <a:rPr lang="en-US" dirty="0" err="1" smtClean="0"/>
              <a:t>devops</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14840"/>
            <a:ext cx="12192000" cy="6428320"/>
          </a:xfrm>
          <a:prstGeom prst="rect">
            <a:avLst/>
          </a:prstGeom>
        </p:spPr>
      </p:pic>
    </p:spTree>
    <p:extLst>
      <p:ext uri="{BB962C8B-B14F-4D97-AF65-F5344CB8AC3E}">
        <p14:creationId xmlns:p14="http://schemas.microsoft.com/office/powerpoint/2010/main" val="17590950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939"/>
            <a:ext cx="10515600" cy="1325563"/>
          </a:xfrm>
        </p:spPr>
        <p:txBody>
          <a:bodyPr>
            <a:normAutofit/>
          </a:bodyPr>
          <a:lstStyle/>
          <a:p>
            <a:r>
              <a:rPr lang="zh-CN" altLang="en-US" sz="4000" b="1" dirty="0" smtClean="0">
                <a:latin typeface="Impact" charset="0"/>
                <a:ea typeface="Impact" charset="0"/>
                <a:cs typeface="Impact" charset="0"/>
              </a:rPr>
              <a:t>数字资产的搜寻和内容展现的微服务</a:t>
            </a:r>
            <a:r>
              <a:rPr lang="en-US" altLang="zh-CN" sz="4000" b="1" dirty="0" smtClean="0">
                <a:latin typeface="Impact" charset="0"/>
                <a:ea typeface="Impact" charset="0"/>
                <a:cs typeface="Impact" charset="0"/>
              </a:rPr>
              <a:t> ELK Stack</a:t>
            </a:r>
            <a:endParaRPr lang="en-US" sz="4000" b="1" dirty="0">
              <a:latin typeface="Impact" charset="0"/>
              <a:ea typeface="Impact" charset="0"/>
              <a:cs typeface="Impact" charset="0"/>
            </a:endParaRPr>
          </a:p>
        </p:txBody>
      </p:sp>
      <p:pic>
        <p:nvPicPr>
          <p:cNvPr id="5" name="Picture 4"/>
          <p:cNvPicPr>
            <a:picLocks noChangeAspect="1"/>
          </p:cNvPicPr>
          <p:nvPr/>
        </p:nvPicPr>
        <p:blipFill>
          <a:blip r:embed="rId2"/>
          <a:stretch>
            <a:fillRect/>
          </a:stretch>
        </p:blipFill>
        <p:spPr>
          <a:xfrm>
            <a:off x="1001532" y="1964116"/>
            <a:ext cx="9713960" cy="2416498"/>
          </a:xfrm>
          <a:prstGeom prst="rect">
            <a:avLst/>
          </a:prstGeom>
        </p:spPr>
      </p:pic>
      <p:pic>
        <p:nvPicPr>
          <p:cNvPr id="4" name="Picture 3"/>
          <p:cNvPicPr>
            <a:picLocks noChangeAspect="1"/>
          </p:cNvPicPr>
          <p:nvPr/>
        </p:nvPicPr>
        <p:blipFill>
          <a:blip r:embed="rId3"/>
          <a:stretch>
            <a:fillRect/>
          </a:stretch>
        </p:blipFill>
        <p:spPr>
          <a:xfrm>
            <a:off x="1998921" y="4521805"/>
            <a:ext cx="3629542" cy="1986501"/>
          </a:xfrm>
          <a:prstGeom prst="rect">
            <a:avLst/>
          </a:prstGeom>
        </p:spPr>
      </p:pic>
      <p:sp>
        <p:nvSpPr>
          <p:cNvPr id="7" name="TextBox 6"/>
          <p:cNvSpPr txBox="1"/>
          <p:nvPr/>
        </p:nvSpPr>
        <p:spPr>
          <a:xfrm>
            <a:off x="838200" y="1390144"/>
            <a:ext cx="1338828" cy="646331"/>
          </a:xfrm>
          <a:prstGeom prst="rect">
            <a:avLst/>
          </a:prstGeom>
          <a:noFill/>
        </p:spPr>
        <p:txBody>
          <a:bodyPr wrap="none" rtlCol="0">
            <a:spAutoFit/>
          </a:bodyPr>
          <a:lstStyle/>
          <a:p>
            <a:pPr algn="ctr"/>
            <a:r>
              <a:rPr lang="en-US" dirty="0" smtClean="0"/>
              <a:t>Docker</a:t>
            </a:r>
          </a:p>
          <a:p>
            <a:pPr algn="ctr"/>
            <a:r>
              <a:rPr lang="zh-CN" altLang="en-US" dirty="0" smtClean="0"/>
              <a:t>（微服务）</a:t>
            </a:r>
            <a:endParaRPr lang="en-US" dirty="0"/>
          </a:p>
        </p:txBody>
      </p:sp>
      <p:pic>
        <p:nvPicPr>
          <p:cNvPr id="8" name="Picture 7"/>
          <p:cNvPicPr>
            <a:picLocks noChangeAspect="1"/>
          </p:cNvPicPr>
          <p:nvPr/>
        </p:nvPicPr>
        <p:blipFill rotWithShape="1">
          <a:blip r:embed="rId4"/>
          <a:srcRect l="17088" t="9300" r="17039" b="12764"/>
          <a:stretch/>
        </p:blipFill>
        <p:spPr>
          <a:xfrm>
            <a:off x="5313326" y="4380614"/>
            <a:ext cx="2984935" cy="1986501"/>
          </a:xfrm>
          <a:prstGeom prst="rect">
            <a:avLst/>
          </a:prstGeom>
        </p:spPr>
      </p:pic>
      <p:pic>
        <p:nvPicPr>
          <p:cNvPr id="9" name="Picture 8"/>
          <p:cNvPicPr>
            <a:picLocks noChangeAspect="1"/>
          </p:cNvPicPr>
          <p:nvPr/>
        </p:nvPicPr>
        <p:blipFill>
          <a:blip r:embed="rId5"/>
          <a:stretch>
            <a:fillRect/>
          </a:stretch>
        </p:blipFill>
        <p:spPr>
          <a:xfrm>
            <a:off x="8513783" y="4380614"/>
            <a:ext cx="2852948" cy="1932872"/>
          </a:xfrm>
          <a:prstGeom prst="rect">
            <a:avLst/>
          </a:prstGeom>
        </p:spPr>
      </p:pic>
    </p:spTree>
    <p:extLst>
      <p:ext uri="{BB962C8B-B14F-4D97-AF65-F5344CB8AC3E}">
        <p14:creationId xmlns:p14="http://schemas.microsoft.com/office/powerpoint/2010/main" val="7836674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939"/>
            <a:ext cx="10515600" cy="1325563"/>
          </a:xfrm>
        </p:spPr>
        <p:txBody>
          <a:bodyPr>
            <a:normAutofit/>
          </a:bodyPr>
          <a:lstStyle/>
          <a:p>
            <a:r>
              <a:rPr lang="zh-CN" altLang="en-US" sz="4000" b="1" dirty="0" smtClean="0">
                <a:latin typeface="Impact" charset="0"/>
                <a:ea typeface="Impact" charset="0"/>
                <a:cs typeface="Impact" charset="0"/>
              </a:rPr>
              <a:t>数字资产的搜寻和内容展现的微服务</a:t>
            </a:r>
            <a:endParaRPr lang="en-US" sz="4000" b="1" dirty="0">
              <a:latin typeface="Impact" charset="0"/>
              <a:ea typeface="Impact" charset="0"/>
              <a:cs typeface="Impact" charset="0"/>
            </a:endParaRPr>
          </a:p>
        </p:txBody>
      </p:sp>
      <p:pic>
        <p:nvPicPr>
          <p:cNvPr id="3" name="Picture 2"/>
          <p:cNvPicPr>
            <a:picLocks noChangeAspect="1"/>
          </p:cNvPicPr>
          <p:nvPr/>
        </p:nvPicPr>
        <p:blipFill>
          <a:blip r:embed="rId2"/>
          <a:stretch>
            <a:fillRect/>
          </a:stretch>
        </p:blipFill>
        <p:spPr>
          <a:xfrm>
            <a:off x="386607" y="2279567"/>
            <a:ext cx="9124353" cy="3396838"/>
          </a:xfrm>
          <a:prstGeom prst="rect">
            <a:avLst/>
          </a:prstGeom>
        </p:spPr>
      </p:pic>
      <p:pic>
        <p:nvPicPr>
          <p:cNvPr id="6" name="Picture 5"/>
          <p:cNvPicPr>
            <a:picLocks noChangeAspect="1"/>
          </p:cNvPicPr>
          <p:nvPr/>
        </p:nvPicPr>
        <p:blipFill>
          <a:blip r:embed="rId3"/>
          <a:stretch>
            <a:fillRect/>
          </a:stretch>
        </p:blipFill>
        <p:spPr>
          <a:xfrm>
            <a:off x="7184571" y="1599709"/>
            <a:ext cx="3151909" cy="1719223"/>
          </a:xfrm>
          <a:prstGeom prst="rect">
            <a:avLst/>
          </a:prstGeom>
        </p:spPr>
      </p:pic>
    </p:spTree>
    <p:extLst>
      <p:ext uri="{BB962C8B-B14F-4D97-AF65-F5344CB8AC3E}">
        <p14:creationId xmlns:p14="http://schemas.microsoft.com/office/powerpoint/2010/main" val="1337741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3" name="文本框 12"/>
          <p:cNvSpPr txBox="1"/>
          <p:nvPr/>
        </p:nvSpPr>
        <p:spPr>
          <a:xfrm>
            <a:off x="1016000" y="403949"/>
            <a:ext cx="11176000" cy="1077218"/>
          </a:xfrm>
          <a:prstGeom prst="rect">
            <a:avLst/>
          </a:prstGeom>
          <a:noFill/>
        </p:spPr>
        <p:txBody>
          <a:bodyPr wrap="square" rtlCol="0">
            <a:spAutoFit/>
          </a:bodyPr>
          <a:lstStyle/>
          <a:p>
            <a:pPr marL="0" lvl="1"/>
            <a:r>
              <a:rPr lang="zh-CN" altLang="en-US" sz="3200" b="1" dirty="0" smtClean="0">
                <a:latin typeface="Arial" panose="020B0604020202020204" pitchFamily="34" charset="0"/>
              </a:rPr>
              <a:t>不论群体或是个人的“认知”都可用隐喻来解释</a:t>
            </a:r>
            <a:endParaRPr lang="en-US" altLang="zh-CN" sz="3200" b="1" dirty="0" smtClean="0">
              <a:latin typeface="Arial" panose="020B0604020202020204" pitchFamily="34" charset="0"/>
            </a:endParaRPr>
          </a:p>
          <a:p>
            <a:pPr marL="0" lvl="1"/>
            <a:r>
              <a:rPr lang="zh-CN" altLang="en-US" sz="3200" b="1" kern="0" dirty="0" smtClean="0">
                <a:solidFill>
                  <a:srgbClr val="3A3A3A"/>
                </a:solidFill>
                <a:latin typeface="Arial" panose="020B0604020202020204" pitchFamily="34" charset="0"/>
                <a:ea typeface="黑体" panose="02010609060101010101" pitchFamily="49" charset="-122"/>
              </a:rPr>
              <a:t>所以我们可以用一个终极算法来统合所有知识</a:t>
            </a:r>
            <a:endParaRPr lang="zh-CN" altLang="en-US" kern="0" dirty="0">
              <a:solidFill>
                <a:srgbClr val="3A3A3A"/>
              </a:solidFill>
              <a:latin typeface="黑体" panose="02010609060101010101" pitchFamily="49" charset="-122"/>
              <a:ea typeface="黑体" panose="02010609060101010101" pitchFamily="49" charset="-122"/>
            </a:endParaRPr>
          </a:p>
        </p:txBody>
      </p:sp>
      <p:graphicFrame>
        <p:nvGraphicFramePr>
          <p:cNvPr id="2" name="Table 1"/>
          <p:cNvGraphicFramePr>
            <a:graphicFrameLocks noGrp="1"/>
          </p:cNvGraphicFramePr>
          <p:nvPr>
            <p:extLst/>
          </p:nvPr>
        </p:nvGraphicFramePr>
        <p:xfrm>
          <a:off x="1617894" y="1822357"/>
          <a:ext cx="9024657" cy="3815913"/>
        </p:xfrm>
        <a:graphic>
          <a:graphicData uri="http://schemas.openxmlformats.org/drawingml/2006/table">
            <a:tbl>
              <a:tblPr firstRow="1" bandRow="1">
                <a:tableStyleId>{5C22544A-7EE6-4342-B048-85BDC9FD1C3A}</a:tableStyleId>
              </a:tblPr>
              <a:tblGrid>
                <a:gridCol w="3008219"/>
                <a:gridCol w="3008219"/>
                <a:gridCol w="3008219"/>
              </a:tblGrid>
              <a:tr h="850376">
                <a:tc>
                  <a:txBody>
                    <a:bodyPr/>
                    <a:lstStyle/>
                    <a:p>
                      <a:pPr algn="ctr"/>
                      <a:r>
                        <a:rPr lang="zh-CN" altLang="en-US" sz="4800" dirty="0" smtClean="0"/>
                        <a:t>认知科学</a:t>
                      </a:r>
                      <a:endParaRPr lang="en-US" sz="4800" dirty="0"/>
                    </a:p>
                  </a:txBody>
                  <a:tcPr/>
                </a:tc>
                <a:tc>
                  <a:txBody>
                    <a:bodyPr/>
                    <a:lstStyle/>
                    <a:p>
                      <a:pPr algn="ctr"/>
                      <a:r>
                        <a:rPr lang="zh-CN" altLang="en-US" sz="3200" dirty="0" smtClean="0"/>
                        <a:t>数学（范畴论）</a:t>
                      </a:r>
                      <a:endParaRPr lang="en-US" sz="3200" dirty="0"/>
                    </a:p>
                  </a:txBody>
                  <a:tcPr/>
                </a:tc>
                <a:tc>
                  <a:txBody>
                    <a:bodyPr/>
                    <a:lstStyle/>
                    <a:p>
                      <a:pPr algn="ctr"/>
                      <a:r>
                        <a:rPr lang="zh-CN" altLang="en-US" sz="4800" dirty="0" smtClean="0"/>
                        <a:t>社会学</a:t>
                      </a:r>
                      <a:endParaRPr lang="en-US" sz="4800" dirty="0"/>
                    </a:p>
                  </a:txBody>
                  <a:tcPr/>
                </a:tc>
              </a:tr>
              <a:tr h="862417">
                <a:tc>
                  <a:txBody>
                    <a:bodyPr/>
                    <a:lstStyle/>
                    <a:p>
                      <a:pPr algn="ctr"/>
                      <a:r>
                        <a:rPr lang="zh-CN" altLang="en-US" dirty="0" smtClean="0"/>
                        <a:t>本体隐喻</a:t>
                      </a:r>
                      <a:endParaRPr lang="en-US" dirty="0"/>
                    </a:p>
                  </a:txBody>
                  <a:tcPr/>
                </a:tc>
                <a:tc>
                  <a:txBody>
                    <a:bodyPr/>
                    <a:lstStyle/>
                    <a:p>
                      <a:pPr algn="ctr"/>
                      <a:r>
                        <a:rPr lang="zh-CN" altLang="en-US" dirty="0" smtClean="0"/>
                        <a:t>集合中的元素、特定的数值（</a:t>
                      </a:r>
                      <a:r>
                        <a:rPr lang="zh-CN" altLang="zh-CN" dirty="0" smtClean="0"/>
                        <a:t>0</a:t>
                      </a:r>
                      <a:r>
                        <a:rPr lang="zh-CN" altLang="en-US" dirty="0" smtClean="0"/>
                        <a:t>、</a:t>
                      </a:r>
                      <a:r>
                        <a:rPr lang="en-US" altLang="zh-CN" dirty="0" smtClean="0"/>
                        <a:t>1</a:t>
                      </a:r>
                      <a:r>
                        <a:rPr lang="zh-CN" altLang="en-US" dirty="0" smtClean="0"/>
                        <a:t>、</a:t>
                      </a:r>
                      <a:r>
                        <a:rPr lang="en-US" altLang="zh-CN" dirty="0" smtClean="0"/>
                        <a:t>3</a:t>
                      </a:r>
                      <a:r>
                        <a:rPr lang="zh-CN" altLang="en-US" dirty="0" smtClean="0"/>
                        <a:t>、</a:t>
                      </a:r>
                      <a:r>
                        <a:rPr lang="en-US" altLang="zh-CN" dirty="0" smtClean="0"/>
                        <a:t>e</a:t>
                      </a:r>
                      <a:r>
                        <a:rPr lang="zh-CN" altLang="en-US" dirty="0" smtClean="0"/>
                        <a:t>、</a:t>
                      </a:r>
                      <a:r>
                        <a:rPr lang="en-US" altLang="zh-CN" dirty="0" smtClean="0"/>
                        <a:t>pi</a:t>
                      </a:r>
                      <a:r>
                        <a:rPr lang="zh-CN" altLang="en-US" dirty="0" smtClean="0"/>
                        <a:t>、</a:t>
                      </a:r>
                      <a:r>
                        <a:rPr lang="en-US" altLang="zh-CN" dirty="0" smtClean="0"/>
                        <a:t>), </a:t>
                      </a:r>
                      <a:r>
                        <a:rPr lang="zh-CN" altLang="en-US" dirty="0" smtClean="0"/>
                        <a:t>代数符号</a:t>
                      </a:r>
                      <a:r>
                        <a:rPr lang="en-US" altLang="zh-CN" dirty="0" smtClean="0"/>
                        <a:t> </a:t>
                      </a:r>
                      <a:r>
                        <a:rPr lang="zh-CN" altLang="en-US" dirty="0" smtClean="0"/>
                        <a:t>（</a:t>
                      </a:r>
                      <a:r>
                        <a:rPr lang="en-US" altLang="zh-CN" dirty="0" smtClean="0"/>
                        <a:t>x</a:t>
                      </a:r>
                      <a:r>
                        <a:rPr lang="zh-CN" altLang="en-US" dirty="0" smtClean="0"/>
                        <a:t>、</a:t>
                      </a:r>
                      <a:r>
                        <a:rPr lang="en-US" altLang="zh-CN" dirty="0" smtClean="0"/>
                        <a:t>y</a:t>
                      </a:r>
                      <a:r>
                        <a:rPr lang="zh-CN" altLang="en-US" dirty="0" smtClean="0"/>
                        <a:t>、</a:t>
                      </a:r>
                      <a:r>
                        <a:rPr lang="en-US" altLang="zh-CN" dirty="0" smtClean="0"/>
                        <a:t>z</a:t>
                      </a:r>
                      <a:r>
                        <a:rPr lang="zh-CN" altLang="en-US" dirty="0" smtClean="0"/>
                        <a:t>）、</a:t>
                      </a:r>
                      <a:endParaRPr lang="en-US" dirty="0"/>
                    </a:p>
                  </a:txBody>
                  <a:tcPr/>
                </a:tc>
                <a:tc>
                  <a:txBody>
                    <a:bodyPr/>
                    <a:lstStyle/>
                    <a:p>
                      <a:pPr algn="ctr"/>
                      <a:r>
                        <a:rPr lang="zh-CN" altLang="en-US" dirty="0" smtClean="0"/>
                        <a:t>已知概念（数字、机构、指标、货币、。。。）</a:t>
                      </a:r>
                      <a:endParaRPr lang="en-US" dirty="0"/>
                    </a:p>
                  </a:txBody>
                  <a:tcPr/>
                </a:tc>
              </a:tr>
              <a:tr h="8624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空间隐喻</a:t>
                      </a:r>
                      <a:endParaRPr lang="en-US" dirty="0" smtClean="0"/>
                    </a:p>
                    <a:p>
                      <a:pPr algn="ctr"/>
                      <a:endParaRPr lang="en-US" dirty="0"/>
                    </a:p>
                  </a:txBody>
                  <a:tcPr/>
                </a:tc>
                <a:tc>
                  <a:txBody>
                    <a:bodyPr/>
                    <a:lstStyle/>
                    <a:p>
                      <a:pPr algn="ctr"/>
                      <a:r>
                        <a:rPr lang="zh-CN" altLang="en-US" dirty="0" smtClean="0">
                          <a:latin typeface="黑体"/>
                          <a:ea typeface="黑体"/>
                          <a:cs typeface="黑体"/>
                        </a:rPr>
                        <a:t>数值之间的对应关系，（</a:t>
                      </a:r>
                      <a:r>
                        <a:rPr lang="zh-TW" altLang="en-US" dirty="0" smtClean="0">
                          <a:latin typeface="黑体"/>
                          <a:ea typeface="黑体"/>
                          <a:cs typeface="黑体"/>
                        </a:rPr>
                        <a:t>函數</a:t>
                      </a:r>
                      <a:r>
                        <a:rPr lang="en-US" altLang="zh-TW" dirty="0" smtClean="0">
                          <a:latin typeface="黑体"/>
                          <a:ea typeface="黑体"/>
                          <a:cs typeface="黑体"/>
                        </a:rPr>
                        <a:t> Function)</a:t>
                      </a:r>
                      <a:endParaRPr lang="en-US" dirty="0">
                        <a:latin typeface="黑体"/>
                        <a:ea typeface="黑体"/>
                        <a:cs typeface="黑体"/>
                      </a:endParaRPr>
                    </a:p>
                  </a:txBody>
                  <a:tcPr/>
                </a:tc>
                <a:tc>
                  <a:txBody>
                    <a:bodyPr/>
                    <a:lstStyle/>
                    <a:p>
                      <a:pPr algn="ctr"/>
                      <a:r>
                        <a:rPr lang="zh-CN" altLang="en-US" dirty="0" smtClean="0"/>
                        <a:t>历史关系、合作关系</a:t>
                      </a:r>
                      <a:r>
                        <a:rPr lang="en-US" altLang="zh-CN" dirty="0" smtClean="0"/>
                        <a:t> </a:t>
                      </a:r>
                      <a:r>
                        <a:rPr lang="zh-CN" altLang="en-US" dirty="0" smtClean="0"/>
                        <a:t>（产业链上下游关系），竞争关系</a:t>
                      </a:r>
                      <a:endParaRPr lang="en-US" dirty="0"/>
                    </a:p>
                  </a:txBody>
                  <a:tcPr/>
                </a:tc>
              </a:tr>
              <a:tr h="8624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系统隐喻</a:t>
                      </a:r>
                      <a:endParaRPr lang="en-US" dirty="0" smtClean="0"/>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baseline="0" dirty="0" smtClean="0">
                          <a:latin typeface="黑体"/>
                          <a:ea typeface="黑体"/>
                          <a:cs typeface="黑体"/>
                        </a:rPr>
                        <a:t>不同範疇（</a:t>
                      </a:r>
                      <a:r>
                        <a:rPr lang="en-US" altLang="zh-TW" baseline="0" dirty="0" smtClean="0">
                          <a:latin typeface="黑体"/>
                          <a:ea typeface="黑体"/>
                          <a:cs typeface="黑体"/>
                        </a:rPr>
                        <a:t>Category</a:t>
                      </a:r>
                      <a:r>
                        <a:rPr lang="zh-TW" altLang="en-US" baseline="0" dirty="0" smtClean="0">
                          <a:latin typeface="黑体"/>
                          <a:ea typeface="黑体"/>
                          <a:cs typeface="黑体"/>
                        </a:rPr>
                        <a:t>）之間的結構對應</a:t>
                      </a:r>
                      <a:r>
                        <a:rPr lang="zh-CN" altLang="en-US" baseline="0" dirty="0" smtClean="0">
                          <a:latin typeface="黑体"/>
                          <a:ea typeface="黑体"/>
                          <a:cs typeface="黑体"/>
                        </a:rPr>
                        <a:t>关系（</a:t>
                      </a:r>
                      <a:r>
                        <a:rPr lang="zh-TW" altLang="en-US" dirty="0" smtClean="0">
                          <a:latin typeface="黑体"/>
                          <a:ea typeface="黑体"/>
                          <a:cs typeface="黑体"/>
                        </a:rPr>
                        <a:t>函子</a:t>
                      </a:r>
                      <a:r>
                        <a:rPr lang="zh-CN" altLang="zh-TW" dirty="0" smtClean="0">
                          <a:latin typeface="黑体"/>
                          <a:ea typeface="黑体"/>
                          <a:cs typeface="黑体"/>
                        </a:rPr>
                        <a:t>，</a:t>
                      </a:r>
                      <a:r>
                        <a:rPr lang="en-US" altLang="zh-TW" dirty="0" err="1" smtClean="0">
                          <a:latin typeface="黑体"/>
                          <a:ea typeface="黑体"/>
                          <a:cs typeface="黑体"/>
                        </a:rPr>
                        <a:t>Functor</a:t>
                      </a:r>
                      <a:r>
                        <a:rPr lang="zh-TW" altLang="en-US" dirty="0" smtClean="0">
                          <a:latin typeface="黑体"/>
                          <a:ea typeface="黑体"/>
                          <a:cs typeface="黑体"/>
                        </a:rPr>
                        <a:t>）</a:t>
                      </a:r>
                      <a:endParaRPr lang="en-US" dirty="0" smtClean="0">
                        <a:latin typeface="黑体"/>
                        <a:ea typeface="黑体"/>
                        <a:cs typeface="黑体"/>
                      </a:endParaRPr>
                    </a:p>
                    <a:p>
                      <a:pPr algn="ctr"/>
                      <a:endParaRPr lang="en-US" dirty="0"/>
                    </a:p>
                  </a:txBody>
                  <a:tcPr/>
                </a:tc>
                <a:tc>
                  <a:txBody>
                    <a:bodyPr/>
                    <a:lstStyle/>
                    <a:p>
                      <a:pPr algn="ctr"/>
                      <a:r>
                        <a:rPr lang="zh-CN" altLang="en-US" dirty="0" smtClean="0"/>
                        <a:t>知识地图、战略地图、产业或知识体系的演进过程（过程本身当作一种新旧之间的联系）</a:t>
                      </a:r>
                      <a:endParaRPr lang="en-US" dirty="0"/>
                    </a:p>
                  </a:txBody>
                  <a:tcPr/>
                </a:tc>
              </a:tr>
            </a:tbl>
          </a:graphicData>
        </a:graphic>
      </p:graphicFrame>
    </p:spTree>
    <p:extLst>
      <p:ext uri="{BB962C8B-B14F-4D97-AF65-F5344CB8AC3E}">
        <p14:creationId xmlns:p14="http://schemas.microsoft.com/office/powerpoint/2010/main" val="3748426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基于</a:t>
            </a:r>
            <a:r>
              <a:rPr lang="zh-CN" altLang="en-US" b="1" i="1" dirty="0" smtClean="0"/>
              <a:t>计算思维</a:t>
            </a:r>
            <a:r>
              <a:rPr lang="zh-CN" altLang="en-US" dirty="0" smtClean="0"/>
              <a:t>和</a:t>
            </a:r>
            <a:r>
              <a:rPr lang="zh-CN" altLang="en-US" b="1" i="1" dirty="0" smtClean="0"/>
              <a:t>工具</a:t>
            </a:r>
            <a:r>
              <a:rPr lang="zh-CN" altLang="en-US" dirty="0" smtClean="0"/>
              <a:t>所开发的创业课程</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4" name="图片 7"/>
          <p:cNvPicPr/>
          <p:nvPr/>
        </p:nvPicPr>
        <p:blipFill rotWithShape="1">
          <a:blip r:embed="rId2">
            <a:extLst>
              <a:ext uri="{28A0092B-C50C-407E-A947-70E740481C1C}">
                <a14:useLocalDpi xmlns:a14="http://schemas.microsoft.com/office/drawing/2010/main"/>
              </a:ext>
            </a:extLst>
          </a:blip>
          <a:srcRect/>
          <a:stretch/>
        </p:blipFill>
        <p:spPr>
          <a:xfrm>
            <a:off x="1363873" y="1698974"/>
            <a:ext cx="9525000" cy="3353050"/>
          </a:xfrm>
          <a:prstGeom prst="rect">
            <a:avLst/>
          </a:prstGeom>
        </p:spPr>
      </p:pic>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00489" y="1690688"/>
            <a:ext cx="1828801" cy="1193528"/>
          </a:xfrm>
          <a:prstGeom prst="rect">
            <a:avLst/>
          </a:prstGeom>
        </p:spPr>
      </p:pic>
      <p:pic>
        <p:nvPicPr>
          <p:cNvPr id="3074" name="Picture 2" descr="odelica.png">
            <a:hlinkClick r:id="rId4"/>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13792" y="3284735"/>
            <a:ext cx="1815498" cy="889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10065423" y="1490412"/>
            <a:ext cx="1594080" cy="1594080"/>
          </a:xfrm>
          <a:prstGeom prst="rect">
            <a:avLst/>
          </a:prstGeom>
        </p:spPr>
      </p:pic>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83258" y="5186961"/>
            <a:ext cx="2615928" cy="1556614"/>
          </a:xfrm>
          <a:prstGeom prst="rect">
            <a:avLst/>
          </a:prstGeom>
        </p:spPr>
      </p:pic>
      <p:pic>
        <p:nvPicPr>
          <p:cNvPr id="16" name="Picture 1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0090937" y="3396060"/>
            <a:ext cx="1568565" cy="827173"/>
          </a:xfrm>
          <a:prstGeom prst="rect">
            <a:avLst/>
          </a:prstGeom>
        </p:spPr>
      </p:pic>
    </p:spTree>
    <p:extLst>
      <p:ext uri="{BB962C8B-B14F-4D97-AF65-F5344CB8AC3E}">
        <p14:creationId xmlns:p14="http://schemas.microsoft.com/office/powerpoint/2010/main" val="371686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3"/>
          <p:cNvPicPr/>
          <p:nvPr/>
        </p:nvPicPr>
        <p:blipFill rotWithShape="1">
          <a:blip r:embed="rId2" cstate="screen">
            <a:extLst>
              <a:ext uri="{28A0092B-C50C-407E-A947-70E740481C1C}">
                <a14:useLocalDpi xmlns:a14="http://schemas.microsoft.com/office/drawing/2010/main"/>
              </a:ext>
            </a:extLst>
          </a:blip>
          <a:srcRect t="12866"/>
          <a:stretch/>
        </p:blipFill>
        <p:spPr>
          <a:xfrm>
            <a:off x="695746" y="1961937"/>
            <a:ext cx="10619954" cy="3972226"/>
          </a:xfrm>
          <a:prstGeom prst="rect">
            <a:avLst/>
          </a:prstGeom>
        </p:spPr>
      </p:pic>
      <p:sp>
        <p:nvSpPr>
          <p:cNvPr id="2" name="Title 1"/>
          <p:cNvSpPr>
            <a:spLocks noGrp="1"/>
          </p:cNvSpPr>
          <p:nvPr>
            <p:ph type="title"/>
          </p:nvPr>
        </p:nvSpPr>
        <p:spPr/>
        <p:txBody>
          <a:bodyPr/>
          <a:lstStyle/>
          <a:p>
            <a:r>
              <a:rPr lang="zh-CN" altLang="en-US" dirty="0" smtClean="0"/>
              <a:t>             的课程结构</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53464" y="454271"/>
            <a:ext cx="1236417" cy="1236417"/>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27264" y="487354"/>
            <a:ext cx="1081103" cy="1081103"/>
          </a:xfrm>
          <a:prstGeom prst="rect">
            <a:avLst/>
          </a:prstGeom>
        </p:spPr>
      </p:pic>
      <p:pic>
        <p:nvPicPr>
          <p:cNvPr id="5122" name="Picture 2" descr="COS Logo的圖片搜尋結果">
            <a:hlinkClick r:id="rId5"/>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532866" y="603821"/>
            <a:ext cx="1322708" cy="10163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39032" y="365125"/>
            <a:ext cx="1777728" cy="1057841"/>
          </a:xfrm>
          <a:prstGeom prst="rect">
            <a:avLst/>
          </a:prstGeom>
        </p:spPr>
      </p:pic>
      <p:sp>
        <p:nvSpPr>
          <p:cNvPr id="10" name="TextBox 9"/>
          <p:cNvSpPr txBox="1"/>
          <p:nvPr/>
        </p:nvSpPr>
        <p:spPr>
          <a:xfrm>
            <a:off x="7975180" y="2420473"/>
            <a:ext cx="1008546" cy="307777"/>
          </a:xfrm>
          <a:prstGeom prst="rect">
            <a:avLst/>
          </a:prstGeom>
          <a:noFill/>
        </p:spPr>
        <p:txBody>
          <a:bodyPr wrap="none" rtlCol="0">
            <a:spAutoFit/>
          </a:bodyPr>
          <a:lstStyle/>
          <a:p>
            <a:r>
              <a:rPr lang="en-US" altLang="zh-CN" sz="1400" dirty="0" err="1" smtClean="0">
                <a:solidFill>
                  <a:schemeClr val="bg1">
                    <a:lumMod val="50000"/>
                  </a:schemeClr>
                </a:solidFill>
                <a:latin typeface="Al Bayan Plain" charset="-78"/>
                <a:ea typeface="Al Bayan Plain" charset="-78"/>
                <a:cs typeface="Al Bayan Plain" charset="-78"/>
              </a:rPr>
              <a:t>kubernetes</a:t>
            </a:r>
            <a:endParaRPr lang="en-US" sz="1400" dirty="0">
              <a:solidFill>
                <a:schemeClr val="bg1">
                  <a:lumMod val="50000"/>
                </a:schemeClr>
              </a:solidFill>
              <a:latin typeface="Al Bayan Plain" charset="-78"/>
              <a:ea typeface="Al Bayan Plain" charset="-78"/>
              <a:cs typeface="Al Bayan Plain" charset="-78"/>
            </a:endParaRPr>
          </a:p>
        </p:txBody>
      </p:sp>
      <p:sp>
        <p:nvSpPr>
          <p:cNvPr id="13" name="TextBox 12"/>
          <p:cNvSpPr txBox="1"/>
          <p:nvPr/>
        </p:nvSpPr>
        <p:spPr>
          <a:xfrm>
            <a:off x="7975180" y="2848198"/>
            <a:ext cx="1411605" cy="307777"/>
          </a:xfrm>
          <a:prstGeom prst="rect">
            <a:avLst/>
          </a:prstGeom>
          <a:noFill/>
        </p:spPr>
        <p:txBody>
          <a:bodyPr wrap="none" rtlCol="0">
            <a:spAutoFit/>
          </a:bodyPr>
          <a:lstStyle/>
          <a:p>
            <a:r>
              <a:rPr lang="en-US" altLang="zh-CN" sz="1400" dirty="0" smtClean="0">
                <a:solidFill>
                  <a:schemeClr val="bg1">
                    <a:lumMod val="50000"/>
                  </a:schemeClr>
                </a:solidFill>
                <a:latin typeface="Al Bayan Plain" charset="-78"/>
                <a:ea typeface="Al Bayan Plain" charset="-78"/>
                <a:cs typeface="Al Bayan Plain" charset="-78"/>
              </a:rPr>
              <a:t>Docker Compose</a:t>
            </a:r>
            <a:endParaRPr lang="en-US" sz="1400" dirty="0">
              <a:solidFill>
                <a:schemeClr val="bg1">
                  <a:lumMod val="50000"/>
                </a:schemeClr>
              </a:solidFill>
              <a:latin typeface="Al Bayan Plain" charset="-78"/>
              <a:ea typeface="Al Bayan Plain" charset="-78"/>
              <a:cs typeface="Al Bayan Plain" charset="-78"/>
            </a:endParaRPr>
          </a:p>
        </p:txBody>
      </p:sp>
      <p:sp>
        <p:nvSpPr>
          <p:cNvPr id="14" name="TextBox 13"/>
          <p:cNvSpPr txBox="1"/>
          <p:nvPr/>
        </p:nvSpPr>
        <p:spPr>
          <a:xfrm>
            <a:off x="2716760" y="2079945"/>
            <a:ext cx="1066318" cy="307777"/>
          </a:xfrm>
          <a:prstGeom prst="rect">
            <a:avLst/>
          </a:prstGeom>
          <a:noFill/>
        </p:spPr>
        <p:txBody>
          <a:bodyPr wrap="none" rtlCol="0">
            <a:spAutoFit/>
          </a:bodyPr>
          <a:lstStyle/>
          <a:p>
            <a:r>
              <a:rPr lang="en-US" sz="1400" smtClean="0">
                <a:solidFill>
                  <a:schemeClr val="bg1">
                    <a:lumMod val="50000"/>
                  </a:schemeClr>
                </a:solidFill>
                <a:latin typeface="Al Bayan Plain" charset="-78"/>
                <a:ea typeface="Al Bayan Plain" charset="-78"/>
                <a:cs typeface="Al Bayan Plain" charset="-78"/>
              </a:rPr>
              <a:t>Logic Model</a:t>
            </a:r>
            <a:endParaRPr lang="en-US" sz="1400" dirty="0">
              <a:solidFill>
                <a:schemeClr val="bg1">
                  <a:lumMod val="50000"/>
                </a:schemeClr>
              </a:solidFill>
              <a:latin typeface="Al Bayan Plain" charset="-78"/>
              <a:ea typeface="Al Bayan Plain" charset="-78"/>
              <a:cs typeface="Al Bayan Plain" charset="-78"/>
            </a:endParaRPr>
          </a:p>
        </p:txBody>
      </p:sp>
      <p:sp>
        <p:nvSpPr>
          <p:cNvPr id="15" name="TextBox 14"/>
          <p:cNvSpPr txBox="1"/>
          <p:nvPr/>
        </p:nvSpPr>
        <p:spPr>
          <a:xfrm>
            <a:off x="9782471" y="2387722"/>
            <a:ext cx="1175643" cy="523220"/>
          </a:xfrm>
          <a:prstGeom prst="rect">
            <a:avLst/>
          </a:prstGeom>
          <a:noFill/>
        </p:spPr>
        <p:txBody>
          <a:bodyPr wrap="none" rtlCol="0">
            <a:spAutoFit/>
          </a:bodyPr>
          <a:lstStyle/>
          <a:p>
            <a:pPr algn="ctr"/>
            <a:r>
              <a:rPr lang="en-US" altLang="zh-CN" sz="1400" dirty="0" smtClean="0">
                <a:solidFill>
                  <a:schemeClr val="bg1">
                    <a:lumMod val="50000"/>
                  </a:schemeClr>
                </a:solidFill>
                <a:latin typeface="Al Bayan Plain" charset="-78"/>
                <a:ea typeface="Al Bayan Plain" charset="-78"/>
                <a:cs typeface="Al Bayan Plain" charset="-78"/>
              </a:rPr>
              <a:t>Trust-Worthy</a:t>
            </a:r>
          </a:p>
          <a:p>
            <a:pPr algn="ctr"/>
            <a:r>
              <a:rPr lang="en-US" sz="1400" dirty="0" smtClean="0">
                <a:solidFill>
                  <a:schemeClr val="bg1">
                    <a:lumMod val="50000"/>
                  </a:schemeClr>
                </a:solidFill>
                <a:latin typeface="Al Bayan Plain" charset="-78"/>
                <a:ea typeface="Al Bayan Plain" charset="-78"/>
                <a:cs typeface="Al Bayan Plain" charset="-78"/>
              </a:rPr>
              <a:t>Computing</a:t>
            </a:r>
            <a:endParaRPr lang="en-US" sz="1400" dirty="0">
              <a:solidFill>
                <a:schemeClr val="bg1">
                  <a:lumMod val="50000"/>
                </a:schemeClr>
              </a:solidFill>
              <a:latin typeface="Al Bayan Plain" charset="-78"/>
              <a:ea typeface="Al Bayan Plain" charset="-78"/>
              <a:cs typeface="Al Bayan Plain" charset="-78"/>
            </a:endParaRPr>
          </a:p>
        </p:txBody>
      </p:sp>
    </p:spTree>
    <p:extLst>
      <p:ext uri="{BB962C8B-B14F-4D97-AF65-F5344CB8AC3E}">
        <p14:creationId xmlns:p14="http://schemas.microsoft.com/office/powerpoint/2010/main" val="19226042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IMG_1872.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956039" y="1675106"/>
            <a:ext cx="2915346" cy="1557685"/>
          </a:xfrm>
          <a:prstGeom prst="rect">
            <a:avLst/>
          </a:prstGeom>
        </p:spPr>
      </p:pic>
      <p:sp>
        <p:nvSpPr>
          <p:cNvPr id="2" name="Title 1"/>
          <p:cNvSpPr>
            <a:spLocks noGrp="1"/>
          </p:cNvSpPr>
          <p:nvPr>
            <p:ph type="title"/>
          </p:nvPr>
        </p:nvSpPr>
        <p:spPr/>
        <p:txBody>
          <a:bodyPr/>
          <a:lstStyle/>
          <a:p>
            <a:r>
              <a:rPr lang="zh-CN" altLang="en-US" dirty="0" smtClean="0"/>
              <a:t>                 形成创业计划的数字出版工作流</a:t>
            </a:r>
            <a:endParaRPr lang="en-US" dirty="0"/>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5226" y="3289154"/>
            <a:ext cx="1999592" cy="1997834"/>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7226" y="2550230"/>
            <a:ext cx="5921515" cy="1996300"/>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2783" y="1634906"/>
            <a:ext cx="1640268" cy="1473000"/>
          </a:xfrm>
          <a:prstGeom prst="rect">
            <a:avLst/>
          </a:prstGeom>
        </p:spPr>
      </p:pic>
      <p:cxnSp>
        <p:nvCxnSpPr>
          <p:cNvPr id="12" name="Straight Arrow Connector 11"/>
          <p:cNvCxnSpPr/>
          <p:nvPr/>
        </p:nvCxnSpPr>
        <p:spPr>
          <a:xfrm flipV="1">
            <a:off x="1829099" y="4124286"/>
            <a:ext cx="1811248" cy="727525"/>
          </a:xfrm>
          <a:prstGeom prst="straightConnector1">
            <a:avLst/>
          </a:prstGeom>
          <a:ln w="31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191109" y="2550230"/>
            <a:ext cx="517585" cy="392266"/>
          </a:xfrm>
          <a:prstGeom prst="straightConnector1">
            <a:avLst/>
          </a:prstGeom>
          <a:ln w="31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508741" y="3364302"/>
            <a:ext cx="859546" cy="567984"/>
          </a:xfrm>
          <a:prstGeom prst="straightConnector1">
            <a:avLst/>
          </a:prstGeom>
          <a:ln w="3175">
            <a:tailEnd type="triangle"/>
          </a:ln>
        </p:spPr>
        <p:style>
          <a:lnRef idx="1">
            <a:schemeClr val="accent1"/>
          </a:lnRef>
          <a:fillRef idx="0">
            <a:schemeClr val="accent1"/>
          </a:fillRef>
          <a:effectRef idx="0">
            <a:schemeClr val="accent1"/>
          </a:effectRef>
          <a:fontRef idx="minor">
            <a:schemeClr val="tx1"/>
          </a:fontRef>
        </p:style>
      </p:cxnSp>
      <p:pic>
        <p:nvPicPr>
          <p:cNvPr id="4100" name="Picture 4" descr="ULLL Life Long Learning的圖片搜尋結果">
            <a:hlinkClick r:id="rId6"/>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851163" y="4964488"/>
            <a:ext cx="1711965" cy="105240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80000" y="5840961"/>
            <a:ext cx="1185834" cy="811087"/>
          </a:xfrm>
          <a:prstGeom prst="rect">
            <a:avLst/>
          </a:prstGeom>
        </p:spPr>
      </p:pic>
      <p:pic>
        <p:nvPicPr>
          <p:cNvPr id="60" name="Picture 5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637323" y="4434688"/>
            <a:ext cx="674189" cy="674189"/>
          </a:xfrm>
          <a:prstGeom prst="rect">
            <a:avLst/>
          </a:prstGeom>
        </p:spPr>
      </p:pic>
      <p:pic>
        <p:nvPicPr>
          <p:cNvPr id="61" name="Picture 2" descr="COS Logo的圖片搜尋結果">
            <a:hlinkClick r:id="rId10"/>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793044" y="5097496"/>
            <a:ext cx="2291069" cy="176050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450959" y="4964488"/>
            <a:ext cx="527177" cy="360579"/>
          </a:xfrm>
          <a:prstGeom prst="rect">
            <a:avLst/>
          </a:prstGeom>
        </p:spPr>
      </p:pic>
      <p:pic>
        <p:nvPicPr>
          <p:cNvPr id="65" name="Picture 64"/>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4873746" y="5073942"/>
            <a:ext cx="485584" cy="332130"/>
          </a:xfrm>
          <a:prstGeom prst="rect">
            <a:avLst/>
          </a:prstGeom>
        </p:spPr>
      </p:pic>
      <p:pic>
        <p:nvPicPr>
          <p:cNvPr id="66" name="Picture 2" descr="odelica.png">
            <a:hlinkClick r:id="rId14"/>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25438" y="5356351"/>
            <a:ext cx="959167" cy="46999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Arrow Connector 67"/>
          <p:cNvCxnSpPr/>
          <p:nvPr/>
        </p:nvCxnSpPr>
        <p:spPr>
          <a:xfrm>
            <a:off x="8524511" y="4170533"/>
            <a:ext cx="842363" cy="660689"/>
          </a:xfrm>
          <a:prstGeom prst="straightConnector1">
            <a:avLst/>
          </a:prstGeom>
          <a:ln w="3175">
            <a:tailEnd type="triangle"/>
          </a:ln>
        </p:spPr>
        <p:style>
          <a:lnRef idx="1">
            <a:schemeClr val="accent1"/>
          </a:lnRef>
          <a:fillRef idx="0">
            <a:schemeClr val="accent1"/>
          </a:fillRef>
          <a:effectRef idx="0">
            <a:schemeClr val="accent1"/>
          </a:effectRef>
          <a:fontRef idx="minor">
            <a:schemeClr val="tx1"/>
          </a:fontRef>
        </p:style>
      </p:cxnSp>
      <p:pic>
        <p:nvPicPr>
          <p:cNvPr id="4101" name="Picture 4100"/>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9414030" y="3758566"/>
            <a:ext cx="2457355" cy="2772423"/>
          </a:xfrm>
          <a:prstGeom prst="rect">
            <a:avLst/>
          </a:prstGeom>
        </p:spPr>
      </p:pic>
      <p:pic>
        <p:nvPicPr>
          <p:cNvPr id="4102" name="Picture 6" descr="ensorflow logo的圖片搜尋結果">
            <a:hlinkClick r:id="rId17"/>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4037613" y="1606012"/>
            <a:ext cx="1994905" cy="1700204"/>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410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385706" y="4862268"/>
            <a:ext cx="1731941" cy="1154628"/>
          </a:xfrm>
          <a:prstGeom prst="rect">
            <a:avLst/>
          </a:prstGeom>
        </p:spPr>
      </p:pic>
      <p:pic>
        <p:nvPicPr>
          <p:cNvPr id="4105" name="Picture 4104"/>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6937807" y="1675106"/>
            <a:ext cx="1923741" cy="1557685"/>
          </a:xfrm>
          <a:prstGeom prst="rect">
            <a:avLst/>
          </a:prstGeom>
        </p:spPr>
      </p:pic>
      <p:pic>
        <p:nvPicPr>
          <p:cNvPr id="9" name="Picture 8"/>
          <p:cNvPicPr>
            <a:picLocks noChangeAspect="1"/>
          </p:cNvPicPr>
          <p:nvPr/>
        </p:nvPicPr>
        <p:blipFill>
          <a:blip r:embed="rId21"/>
          <a:stretch>
            <a:fillRect/>
          </a:stretch>
        </p:blipFill>
        <p:spPr>
          <a:xfrm>
            <a:off x="2606643" y="1658937"/>
            <a:ext cx="906627" cy="906627"/>
          </a:xfrm>
          <a:prstGeom prst="rect">
            <a:avLst/>
          </a:prstGeom>
        </p:spPr>
      </p:pic>
      <p:cxnSp>
        <p:nvCxnSpPr>
          <p:cNvPr id="80" name="Straight Arrow Connector 79"/>
          <p:cNvCxnSpPr/>
          <p:nvPr/>
        </p:nvCxnSpPr>
        <p:spPr>
          <a:xfrm>
            <a:off x="5116538" y="3380254"/>
            <a:ext cx="547244" cy="190060"/>
          </a:xfrm>
          <a:prstGeom prst="straightConnector1">
            <a:avLst/>
          </a:prstGeom>
          <a:ln w="3175">
            <a:tailEnd type="triangle"/>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235043" y="304365"/>
            <a:ext cx="1912131" cy="1137818"/>
          </a:xfrm>
          <a:prstGeom prst="rect">
            <a:avLst/>
          </a:prstGeom>
        </p:spPr>
      </p:pic>
    </p:spTree>
    <p:extLst>
      <p:ext uri="{BB962C8B-B14F-4D97-AF65-F5344CB8AC3E}">
        <p14:creationId xmlns:p14="http://schemas.microsoft.com/office/powerpoint/2010/main" val="232605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a:xfrm>
            <a:off x="799422" y="209246"/>
            <a:ext cx="10394311" cy="639763"/>
          </a:xfrm>
        </p:spPr>
        <p:txBody>
          <a:bodyPr>
            <a:normAutofit fontScale="90000"/>
          </a:bodyPr>
          <a:lstStyle/>
          <a:p>
            <a:pPr algn="ctr"/>
            <a:r>
              <a:rPr lang="zh-CN" altLang="en-US" dirty="0" smtClean="0">
                <a:latin typeface="Hei" charset="-122"/>
                <a:ea typeface="Hei" charset="-122"/>
                <a:cs typeface="Hei" charset="-122"/>
              </a:rPr>
              <a:t>以人工智能围棋当作微服务系统</a:t>
            </a:r>
            <a:r>
              <a:rPr lang="zh-CN" altLang="en-US" dirty="0">
                <a:latin typeface="Hei" charset="-122"/>
                <a:ea typeface="Hei" charset="-122"/>
                <a:cs typeface="Hei" charset="-122"/>
              </a:rPr>
              <a:t>的</a:t>
            </a:r>
            <a:r>
              <a:rPr lang="zh-CN" altLang="en-US" dirty="0" smtClean="0">
                <a:latin typeface="Hei" charset="-122"/>
                <a:ea typeface="Hei" charset="-122"/>
                <a:cs typeface="Hei" charset="-122"/>
              </a:rPr>
              <a:t>测试案例</a:t>
            </a:r>
            <a:endParaRPr lang="en-US" altLang="ja-JP" dirty="0">
              <a:latin typeface="Hei" charset="-122"/>
              <a:ea typeface="Hei" charset="-122"/>
              <a:cs typeface="Hei" charset="-122"/>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33991" y="998914"/>
            <a:ext cx="3268273" cy="2650781"/>
          </a:xfrm>
          <a:prstGeom prst="rect">
            <a:avLst/>
          </a:prstGeom>
        </p:spPr>
      </p:pic>
      <p:pic>
        <p:nvPicPr>
          <p:cNvPr id="4" name="Picture 2" descr="COS Logo的圖片搜尋結果">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031044" y="2563845"/>
            <a:ext cx="3898147" cy="29954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11728" y="5678203"/>
            <a:ext cx="1179797" cy="1179797"/>
          </a:xfrm>
          <a:prstGeom prst="rect">
            <a:avLst/>
          </a:prstGeom>
        </p:spPr>
      </p:pic>
      <p:pic>
        <p:nvPicPr>
          <p:cNvPr id="6" name="Picture 5"/>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716528" y="2203266"/>
            <a:ext cx="527177" cy="360579"/>
          </a:xfrm>
          <a:prstGeom prst="rect">
            <a:avLst/>
          </a:prstGeom>
        </p:spPr>
      </p:pic>
      <p:pic>
        <p:nvPicPr>
          <p:cNvPr id="7" name="Picture 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202494" y="3066063"/>
            <a:ext cx="485584" cy="332130"/>
          </a:xfrm>
          <a:prstGeom prst="rect">
            <a:avLst/>
          </a:prstGeom>
        </p:spPr>
      </p:pic>
      <p:pic>
        <p:nvPicPr>
          <p:cNvPr id="8" name="Picture 7"/>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926144" y="2528201"/>
            <a:ext cx="485584" cy="332130"/>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497962" y="2461297"/>
            <a:ext cx="485584" cy="332130"/>
          </a:xfrm>
          <a:prstGeom prst="rect">
            <a:avLst/>
          </a:prstGeom>
        </p:spPr>
      </p:pic>
      <p:pic>
        <p:nvPicPr>
          <p:cNvPr id="11" name="Picture 10"/>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257427" y="3914071"/>
            <a:ext cx="3188744" cy="2581979"/>
          </a:xfrm>
          <a:prstGeom prst="rect">
            <a:avLst/>
          </a:prstGeom>
        </p:spPr>
      </p:pic>
      <p:pic>
        <p:nvPicPr>
          <p:cNvPr id="12" name="Picture 11"/>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462453" y="2068848"/>
            <a:ext cx="589023" cy="740798"/>
          </a:xfrm>
          <a:prstGeom prst="rect">
            <a:avLst/>
          </a:prstGeom>
        </p:spPr>
      </p:pic>
      <p:pic>
        <p:nvPicPr>
          <p:cNvPr id="14" name="Picture 13"/>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5587003" y="990098"/>
            <a:ext cx="819151" cy="769131"/>
          </a:xfrm>
          <a:prstGeom prst="rect">
            <a:avLst/>
          </a:prstGeom>
        </p:spPr>
      </p:pic>
      <p:pic>
        <p:nvPicPr>
          <p:cNvPr id="15" name="Picture 14"/>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3841307" y="2314648"/>
            <a:ext cx="788987" cy="686452"/>
          </a:xfrm>
          <a:prstGeom prst="rect">
            <a:avLst/>
          </a:prstGeom>
        </p:spPr>
      </p:pic>
      <p:pic>
        <p:nvPicPr>
          <p:cNvPr id="17" name="Picture 6" descr="ensorflow logo的圖片搜尋結果">
            <a:hlinkClick r:id="rId13"/>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417635" y="1289907"/>
            <a:ext cx="1274144" cy="108591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5"/>
          <a:stretch>
            <a:fillRect/>
          </a:stretch>
        </p:blipFill>
        <p:spPr>
          <a:xfrm>
            <a:off x="688179" y="886977"/>
            <a:ext cx="1638899" cy="1638899"/>
          </a:xfrm>
          <a:prstGeom prst="rect">
            <a:avLst/>
          </a:prstGeom>
        </p:spPr>
      </p:pic>
      <p:pic>
        <p:nvPicPr>
          <p:cNvPr id="21" name="Picture 20"/>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557287" y="4834661"/>
            <a:ext cx="589023" cy="740798"/>
          </a:xfrm>
          <a:prstGeom prst="rect">
            <a:avLst/>
          </a:prstGeom>
        </p:spPr>
      </p:pic>
      <p:pic>
        <p:nvPicPr>
          <p:cNvPr id="2" name="Picture 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391969" y="1864474"/>
            <a:ext cx="919657" cy="919657"/>
          </a:xfrm>
          <a:prstGeom prst="rect">
            <a:avLst/>
          </a:prstGeom>
        </p:spPr>
      </p:pic>
      <p:pic>
        <p:nvPicPr>
          <p:cNvPr id="23" name="Picture 22"/>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443607" y="2902829"/>
            <a:ext cx="485584" cy="332130"/>
          </a:xfrm>
          <a:prstGeom prst="rect">
            <a:avLst/>
          </a:prstGeom>
        </p:spPr>
      </p:pic>
      <p:pic>
        <p:nvPicPr>
          <p:cNvPr id="24" name="Picture 2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489393" y="1607387"/>
            <a:ext cx="535091" cy="535091"/>
          </a:xfrm>
          <a:prstGeom prst="rect">
            <a:avLst/>
          </a:prstGeom>
        </p:spPr>
      </p:pic>
      <p:pic>
        <p:nvPicPr>
          <p:cNvPr id="22" name="Picture 21"/>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10642" y="4009338"/>
            <a:ext cx="1995376" cy="515812"/>
          </a:xfrm>
          <a:prstGeom prst="rect">
            <a:avLst/>
          </a:prstGeom>
        </p:spPr>
      </p:pic>
      <p:pic>
        <p:nvPicPr>
          <p:cNvPr id="25" name="Picture 24"/>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27559" y="4909560"/>
            <a:ext cx="1902370" cy="630863"/>
          </a:xfrm>
          <a:prstGeom prst="rect">
            <a:avLst/>
          </a:prstGeom>
        </p:spPr>
      </p:pic>
      <p:pic>
        <p:nvPicPr>
          <p:cNvPr id="27" name="Picture 2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737323" y="3870986"/>
            <a:ext cx="485584" cy="332130"/>
          </a:xfrm>
          <a:prstGeom prst="rect">
            <a:avLst/>
          </a:prstGeom>
        </p:spPr>
      </p:pic>
      <p:pic>
        <p:nvPicPr>
          <p:cNvPr id="28" name="Picture 27"/>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769545" y="3417607"/>
            <a:ext cx="485584" cy="332130"/>
          </a:xfrm>
          <a:prstGeom prst="rect">
            <a:avLst/>
          </a:prstGeom>
        </p:spPr>
      </p:pic>
      <p:pic>
        <p:nvPicPr>
          <p:cNvPr id="29" name="Picture 28"/>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811915" y="3420325"/>
            <a:ext cx="485584" cy="332130"/>
          </a:xfrm>
          <a:prstGeom prst="rect">
            <a:avLst/>
          </a:prstGeom>
        </p:spPr>
      </p:pic>
      <p:pic>
        <p:nvPicPr>
          <p:cNvPr id="30" name="Picture 2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820412" y="2884317"/>
            <a:ext cx="512022" cy="512022"/>
          </a:xfrm>
          <a:prstGeom prst="rect">
            <a:avLst/>
          </a:prstGeom>
        </p:spPr>
      </p:pic>
      <p:pic>
        <p:nvPicPr>
          <p:cNvPr id="31" name="Picture 30"/>
          <p:cNvPicPr>
            <a:picLocks noChangeAspect="1"/>
          </p:cNvPicPr>
          <p:nvPr/>
        </p:nvPicPr>
        <p:blipFill rotWithShape="1">
          <a:blip r:embed="rId21" cstate="screen">
            <a:extLst>
              <a:ext uri="{28A0092B-C50C-407E-A947-70E740481C1C}">
                <a14:useLocalDpi xmlns:a14="http://schemas.microsoft.com/office/drawing/2010/main"/>
              </a:ext>
            </a:extLst>
          </a:blip>
          <a:srcRect t="-1" b="-12794"/>
          <a:stretch/>
        </p:blipFill>
        <p:spPr>
          <a:xfrm>
            <a:off x="5802602" y="3289181"/>
            <a:ext cx="319200" cy="581805"/>
          </a:xfrm>
          <a:prstGeom prst="rect">
            <a:avLst/>
          </a:prstGeom>
        </p:spPr>
      </p:pic>
      <p:pic>
        <p:nvPicPr>
          <p:cNvPr id="32" name="Picture 31"/>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6804847" y="2942538"/>
            <a:ext cx="376160" cy="424713"/>
          </a:xfrm>
          <a:prstGeom prst="rect">
            <a:avLst/>
          </a:prstGeom>
        </p:spPr>
      </p:pic>
      <p:pic>
        <p:nvPicPr>
          <p:cNvPr id="33" name="Picture 32"/>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827029" y="5915311"/>
            <a:ext cx="1361201" cy="809986"/>
          </a:xfrm>
          <a:prstGeom prst="rect">
            <a:avLst/>
          </a:prstGeom>
        </p:spPr>
      </p:pic>
      <p:pic>
        <p:nvPicPr>
          <p:cNvPr id="34" name="Picture 2" descr="odelica.png">
            <a:hlinkClick r:id="rId24"/>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575388" y="2742831"/>
            <a:ext cx="1874793" cy="918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59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0889"/>
            <a:ext cx="10515600" cy="1106408"/>
          </a:xfrm>
        </p:spPr>
        <p:txBody>
          <a:bodyPr>
            <a:normAutofit/>
          </a:bodyPr>
          <a:lstStyle/>
          <a:p>
            <a:pPr algn="ctr"/>
            <a:r>
              <a:rPr lang="en-US" altLang="zh-CN" sz="3200" dirty="0">
                <a:solidFill>
                  <a:srgbClr val="E2C044"/>
                </a:solidFill>
                <a:latin typeface="Hei" charset="-122"/>
                <a:ea typeface="Hei" charset="-122"/>
                <a:cs typeface="Hei" charset="-122"/>
              </a:rPr>
              <a:t>Will </a:t>
            </a:r>
            <a:r>
              <a:rPr lang="zh-CN" altLang="en-US" sz="3200" dirty="0">
                <a:solidFill>
                  <a:srgbClr val="E2C044"/>
                </a:solidFill>
                <a:latin typeface="Hei" charset="-122"/>
                <a:ea typeface="Hei" charset="-122"/>
                <a:cs typeface="Hei" charset="-122"/>
              </a:rPr>
              <a:t>“</a:t>
            </a:r>
            <a:r>
              <a:rPr lang="en-US" altLang="zh-CN" sz="3200" dirty="0">
                <a:solidFill>
                  <a:srgbClr val="E2C044"/>
                </a:solidFill>
                <a:latin typeface="Hei" charset="-122"/>
                <a:ea typeface="Hei" charset="-122"/>
                <a:cs typeface="Hei" charset="-122"/>
              </a:rPr>
              <a:t>The Master Algorithm</a:t>
            </a:r>
            <a:r>
              <a:rPr lang="zh-CN" altLang="en-US" sz="3200" dirty="0">
                <a:solidFill>
                  <a:srgbClr val="E2C044"/>
                </a:solidFill>
                <a:latin typeface="Hei" charset="-122"/>
                <a:ea typeface="Hei" charset="-122"/>
                <a:cs typeface="Hei" charset="-122"/>
              </a:rPr>
              <a:t>”</a:t>
            </a:r>
            <a:r>
              <a:rPr lang="en-US" altLang="zh-CN" sz="3200" dirty="0">
                <a:solidFill>
                  <a:srgbClr val="E2C044"/>
                </a:solidFill>
                <a:latin typeface="Hei" charset="-122"/>
                <a:ea typeface="Hei" charset="-122"/>
                <a:cs typeface="Hei" charset="-122"/>
              </a:rPr>
              <a:t> Reframe Our World?</a:t>
            </a:r>
            <a:endParaRPr lang="en-US" sz="3200" dirty="0">
              <a:solidFill>
                <a:srgbClr val="E2C044"/>
              </a:solidFill>
              <a:latin typeface="Hei" charset="-122"/>
              <a:ea typeface="Hei" charset="-122"/>
              <a:cs typeface="Hei" charset="-122"/>
            </a:endParaRPr>
          </a:p>
        </p:txBody>
      </p:sp>
      <p:sp>
        <p:nvSpPr>
          <p:cNvPr id="4" name="Slide Number Placeholder 3"/>
          <p:cNvSpPr>
            <a:spLocks noGrp="1"/>
          </p:cNvSpPr>
          <p:nvPr>
            <p:ph type="sldNum" sz="quarter" idx="4294967295"/>
          </p:nvPr>
        </p:nvSpPr>
        <p:spPr>
          <a:xfrm>
            <a:off x="8610600" y="6356351"/>
            <a:ext cx="2743200" cy="366183"/>
          </a:xfrm>
          <a:prstGeom prst="rect">
            <a:avLst/>
          </a:prstGeom>
        </p:spPr>
        <p:txBody>
          <a:bodyPr/>
          <a:lstStyle/>
          <a:p>
            <a:pPr algn="ctr" defTabSz="914377" eaLnBrk="0" fontAlgn="base" hangingPunct="0">
              <a:spcBef>
                <a:spcPct val="0"/>
              </a:spcBef>
              <a:spcAft>
                <a:spcPct val="0"/>
              </a:spcAft>
            </a:pPr>
            <a:fld id="{34F1E86F-CBF7-4DF7-824A-AB405C555AAE}" type="slidenum">
              <a:rPr lang="zh-CN" altLang="en-US" sz="1733">
                <a:solidFill>
                  <a:srgbClr val="000000"/>
                </a:solidFill>
              </a:rPr>
              <a:pPr algn="ctr" defTabSz="914377" eaLnBrk="0" fontAlgn="base" hangingPunct="0">
                <a:spcBef>
                  <a:spcPct val="0"/>
                </a:spcBef>
                <a:spcAft>
                  <a:spcPct val="0"/>
                </a:spcAft>
              </a:pPr>
              <a:t>3</a:t>
            </a:fld>
            <a:endParaRPr lang="zh-CN" altLang="en-US" sz="1733">
              <a:solidFill>
                <a:srgbClr val="000000"/>
              </a:solidFill>
            </a:endParaRPr>
          </a:p>
        </p:txBody>
      </p:sp>
      <p:pic>
        <p:nvPicPr>
          <p:cNvPr id="6" name="Picture 5"/>
          <p:cNvPicPr>
            <a:picLocks noChangeAspect="1"/>
          </p:cNvPicPr>
          <p:nvPr/>
        </p:nvPicPr>
        <p:blipFill>
          <a:blip r:embed="rId3"/>
          <a:stretch>
            <a:fillRect/>
          </a:stretch>
        </p:blipFill>
        <p:spPr>
          <a:xfrm>
            <a:off x="1698370" y="1683046"/>
            <a:ext cx="3084444" cy="4723340"/>
          </a:xfrm>
          <a:prstGeom prst="rect">
            <a:avLst/>
          </a:prstGeom>
        </p:spPr>
      </p:pic>
      <p:sp>
        <p:nvSpPr>
          <p:cNvPr id="7" name="TextBox 6"/>
          <p:cNvSpPr txBox="1"/>
          <p:nvPr/>
        </p:nvSpPr>
        <p:spPr>
          <a:xfrm>
            <a:off x="4929810" y="2409066"/>
            <a:ext cx="6756797" cy="2554930"/>
          </a:xfrm>
          <a:prstGeom prst="rect">
            <a:avLst/>
          </a:prstGeom>
          <a:noFill/>
        </p:spPr>
        <p:txBody>
          <a:bodyPr wrap="square" rtlCol="0">
            <a:spAutoFit/>
          </a:bodyPr>
          <a:lstStyle/>
          <a:p>
            <a:pPr algn="ctr" defTabSz="914377" eaLnBrk="0" fontAlgn="base" hangingPunct="0">
              <a:spcBef>
                <a:spcPct val="0"/>
              </a:spcBef>
              <a:spcAft>
                <a:spcPct val="0"/>
              </a:spcAft>
            </a:pPr>
            <a:r>
              <a:rPr lang="en-US" altLang="zh-CN" sz="2667" b="1" i="1" dirty="0"/>
              <a:t>The main idea of this book:</a:t>
            </a:r>
          </a:p>
          <a:p>
            <a:pPr algn="ctr" defTabSz="914377" eaLnBrk="0" fontAlgn="base" hangingPunct="0">
              <a:spcBef>
                <a:spcPct val="0"/>
              </a:spcBef>
              <a:spcAft>
                <a:spcPct val="0"/>
              </a:spcAft>
            </a:pPr>
            <a:r>
              <a:rPr lang="en-US" altLang="zh-CN" sz="2667" i="1" dirty="0"/>
              <a:t>Processing data through a single universal learning algorithm</a:t>
            </a:r>
            <a:r>
              <a:rPr lang="en-US" sz="2667" i="1" dirty="0"/>
              <a:t>—</a:t>
            </a:r>
            <a:r>
              <a:rPr lang="zh-CN" altLang="en-US" sz="2667" i="1" dirty="0"/>
              <a:t> </a:t>
            </a:r>
            <a:r>
              <a:rPr lang="en-US" altLang="zh-CN" sz="2667" i="1" dirty="0"/>
              <a:t>can get all the knowledge from the past, the present, and the future</a:t>
            </a:r>
          </a:p>
          <a:p>
            <a:pPr algn="ctr" defTabSz="914377" eaLnBrk="0" fontAlgn="base" hangingPunct="0">
              <a:spcBef>
                <a:spcPct val="0"/>
              </a:spcBef>
              <a:spcAft>
                <a:spcPct val="0"/>
              </a:spcAft>
            </a:pPr>
            <a:endParaRPr lang="en-US" sz="2667" i="1" dirty="0"/>
          </a:p>
          <a:p>
            <a:pPr algn="ctr" defTabSz="914377" eaLnBrk="0" fontAlgn="base" hangingPunct="0">
              <a:spcBef>
                <a:spcPct val="0"/>
              </a:spcBef>
              <a:spcAft>
                <a:spcPct val="0"/>
              </a:spcAft>
            </a:pPr>
            <a:r>
              <a:rPr lang="en-US" sz="2667" i="1" dirty="0"/>
              <a:t>		Pedro </a:t>
            </a:r>
            <a:r>
              <a:rPr lang="en-US" sz="2667" i="1" dirty="0" err="1"/>
              <a:t>Domingos</a:t>
            </a:r>
            <a:r>
              <a:rPr lang="en-US" sz="2667" i="1" dirty="0"/>
              <a:t>, TMA, P. 25</a:t>
            </a:r>
            <a:endParaRPr lang="en-US" sz="2667" dirty="0"/>
          </a:p>
        </p:txBody>
      </p:sp>
      <p:sp>
        <p:nvSpPr>
          <p:cNvPr id="3" name="TextBox 2"/>
          <p:cNvSpPr txBox="1"/>
          <p:nvPr/>
        </p:nvSpPr>
        <p:spPr>
          <a:xfrm>
            <a:off x="6666453" y="1683046"/>
            <a:ext cx="2494080" cy="338554"/>
          </a:xfrm>
          <a:prstGeom prst="rect">
            <a:avLst/>
          </a:prstGeom>
          <a:noFill/>
        </p:spPr>
        <p:txBody>
          <a:bodyPr wrap="none" rtlCol="0">
            <a:spAutoFit/>
          </a:bodyPr>
          <a:lstStyle/>
          <a:p>
            <a:pPr algn="ctr" defTabSz="914377" eaLnBrk="0" fontAlgn="base" hangingPunct="0">
              <a:spcBef>
                <a:spcPct val="0"/>
              </a:spcBef>
              <a:spcAft>
                <a:spcPct val="0"/>
              </a:spcAft>
            </a:pPr>
            <a:r>
              <a:rPr lang="en-US" altLang="zh-CN" sz="1600" dirty="0">
                <a:solidFill>
                  <a:srgbClr val="FFFFFF"/>
                </a:solidFill>
              </a:rPr>
              <a:t>Bill Gates’ recommendation</a:t>
            </a:r>
            <a:endParaRPr lang="en-US" sz="1600" dirty="0">
              <a:solidFill>
                <a:srgbClr val="FFFFFF"/>
              </a:solidFill>
            </a:endParaRPr>
          </a:p>
        </p:txBody>
      </p:sp>
      <p:pic>
        <p:nvPicPr>
          <p:cNvPr id="5" name="Picture 4"/>
          <p:cNvPicPr>
            <a:picLocks noChangeAspect="1"/>
          </p:cNvPicPr>
          <p:nvPr/>
        </p:nvPicPr>
        <p:blipFill>
          <a:blip r:embed="rId4"/>
          <a:stretch>
            <a:fillRect/>
          </a:stretch>
        </p:blipFill>
        <p:spPr>
          <a:xfrm>
            <a:off x="287393" y="4350551"/>
            <a:ext cx="1410977" cy="2005800"/>
          </a:xfrm>
          <a:prstGeom prst="rect">
            <a:avLst/>
          </a:prstGeom>
        </p:spPr>
      </p:pic>
      <p:sp>
        <p:nvSpPr>
          <p:cNvPr id="8" name="TextBox 7"/>
          <p:cNvSpPr txBox="1"/>
          <p:nvPr/>
        </p:nvSpPr>
        <p:spPr>
          <a:xfrm>
            <a:off x="512453" y="4112096"/>
            <a:ext cx="684803" cy="292388"/>
          </a:xfrm>
          <a:prstGeom prst="rect">
            <a:avLst/>
          </a:prstGeom>
          <a:noFill/>
        </p:spPr>
        <p:txBody>
          <a:bodyPr wrap="none" rtlCol="0">
            <a:spAutoFit/>
          </a:bodyPr>
          <a:lstStyle/>
          <a:p>
            <a:pPr defTabSz="914377" eaLnBrk="0" fontAlgn="base" hangingPunct="0">
              <a:spcBef>
                <a:spcPct val="0"/>
              </a:spcBef>
              <a:spcAft>
                <a:spcPct val="0"/>
              </a:spcAft>
            </a:pPr>
            <a:r>
              <a:rPr lang="zh-CN" altLang="en-US" sz="1300">
                <a:solidFill>
                  <a:srgbClr val="000000"/>
                </a:solidFill>
              </a:rPr>
              <a:t>中译本</a:t>
            </a:r>
            <a:endParaRPr lang="en-US" sz="1300" dirty="0">
              <a:solidFill>
                <a:srgbClr val="000000"/>
              </a:solidFill>
            </a:endParaRPr>
          </a:p>
        </p:txBody>
      </p:sp>
    </p:spTree>
    <p:extLst>
      <p:ext uri="{BB962C8B-B14F-4D97-AF65-F5344CB8AC3E}">
        <p14:creationId xmlns:p14="http://schemas.microsoft.com/office/powerpoint/2010/main" val="1663203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1" y="1"/>
            <a:ext cx="571500" cy="742951"/>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14377" fontAlgn="base">
              <a:spcBef>
                <a:spcPct val="0"/>
              </a:spcBef>
              <a:spcAft>
                <a:spcPct val="0"/>
              </a:spcAft>
            </a:pPr>
            <a:endParaRPr lang="zh-CN" altLang="en-US" sz="1733">
              <a:solidFill>
                <a:srgbClr val="FFFFFF"/>
              </a:solidFill>
            </a:endParaRPr>
          </a:p>
        </p:txBody>
      </p:sp>
      <p:sp>
        <p:nvSpPr>
          <p:cNvPr id="11" name="矩形 1"/>
          <p:cNvSpPr>
            <a:spLocks noChangeArrowheads="1"/>
          </p:cNvSpPr>
          <p:nvPr/>
        </p:nvSpPr>
        <p:spPr bwMode="auto">
          <a:xfrm>
            <a:off x="571500" y="105833"/>
            <a:ext cx="11447365"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77" fontAlgn="base">
              <a:spcBef>
                <a:spcPct val="0"/>
              </a:spcBef>
              <a:spcAft>
                <a:spcPct val="0"/>
              </a:spcAft>
            </a:pPr>
            <a:r>
              <a:rPr lang="en-US" altLang="zh-CN" sz="2667" b="1" dirty="0" smtClean="0">
                <a:solidFill>
                  <a:srgbClr val="DBB76C"/>
                </a:solidFill>
                <a:latin typeface="Arial" charset="0"/>
                <a:ea typeface="Arial" charset="0"/>
                <a:cs typeface="Arial" charset="0"/>
              </a:rPr>
              <a:t>Founders of Category Theory: Saunders Mac Lane/Samuel </a:t>
            </a:r>
            <a:r>
              <a:rPr lang="en-US" altLang="zh-CN" sz="2667" b="1" dirty="0" err="1" smtClean="0">
                <a:solidFill>
                  <a:srgbClr val="DBB76C"/>
                </a:solidFill>
                <a:latin typeface="Arial" charset="0"/>
                <a:ea typeface="Arial" charset="0"/>
                <a:cs typeface="Arial" charset="0"/>
              </a:rPr>
              <a:t>Eilenburg</a:t>
            </a:r>
            <a:r>
              <a:rPr lang="en-US" altLang="zh-CN" sz="2667" b="1" dirty="0" smtClean="0">
                <a:solidFill>
                  <a:srgbClr val="DBB76C"/>
                </a:solidFill>
                <a:latin typeface="Arial" charset="0"/>
                <a:ea typeface="Arial" charset="0"/>
                <a:cs typeface="Arial" charset="0"/>
              </a:rPr>
              <a:t> </a:t>
            </a:r>
            <a:endParaRPr lang="zh-CN" altLang="en-US" sz="2667" b="1" dirty="0">
              <a:solidFill>
                <a:srgbClr val="DBB76C"/>
              </a:solidFill>
              <a:latin typeface="Arial" charset="0"/>
              <a:ea typeface="Arial" charset="0"/>
              <a:cs typeface="Arial" charset="0"/>
            </a:endParaRPr>
          </a:p>
        </p:txBody>
      </p:sp>
      <p:pic>
        <p:nvPicPr>
          <p:cNvPr id="1026" name="Picture 2" descr="amuel Eilenberg MFO.jpe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431028" y="1176863"/>
            <a:ext cx="3454400" cy="50559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482080" y="6232848"/>
            <a:ext cx="4702056"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Samuel_Eilenberg</a:t>
            </a:r>
            <a:endParaRPr lang="en-US" dirty="0">
              <a:solidFill>
                <a:schemeClr val="bg1"/>
              </a:solidFill>
            </a:endParaRPr>
          </a:p>
        </p:txBody>
      </p:sp>
      <p:pic>
        <p:nvPicPr>
          <p:cNvPr id="1028" name="Picture 4" descr="aunders MacLane.jpg">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645920" y="1176863"/>
            <a:ext cx="3576581" cy="50559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220923" y="6232848"/>
            <a:ext cx="4962449"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Saunders_Mac_Lane</a:t>
            </a:r>
            <a:endParaRPr lang="en-US" dirty="0">
              <a:solidFill>
                <a:schemeClr val="bg1"/>
              </a:solidFill>
            </a:endParaRPr>
          </a:p>
        </p:txBody>
      </p:sp>
    </p:spTree>
    <p:extLst>
      <p:ext uri="{BB962C8B-B14F-4D97-AF65-F5344CB8AC3E}">
        <p14:creationId xmlns:p14="http://schemas.microsoft.com/office/powerpoint/2010/main" val="1124866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1" y="1"/>
            <a:ext cx="571500" cy="742951"/>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14377" fontAlgn="base">
              <a:spcBef>
                <a:spcPct val="0"/>
              </a:spcBef>
              <a:spcAft>
                <a:spcPct val="0"/>
              </a:spcAft>
            </a:pPr>
            <a:endParaRPr lang="zh-CN" altLang="en-US" sz="1733">
              <a:solidFill>
                <a:srgbClr val="FFFFFF"/>
              </a:solidFill>
            </a:endParaRPr>
          </a:p>
        </p:txBody>
      </p:sp>
      <p:sp>
        <p:nvSpPr>
          <p:cNvPr id="11" name="矩形 1"/>
          <p:cNvSpPr>
            <a:spLocks noChangeArrowheads="1"/>
          </p:cNvSpPr>
          <p:nvPr/>
        </p:nvSpPr>
        <p:spPr bwMode="auto">
          <a:xfrm>
            <a:off x="571500" y="105833"/>
            <a:ext cx="10760061"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77" fontAlgn="base">
              <a:spcBef>
                <a:spcPct val="0"/>
              </a:spcBef>
              <a:spcAft>
                <a:spcPct val="0"/>
              </a:spcAft>
            </a:pPr>
            <a:r>
              <a:rPr lang="en-US" altLang="zh-CN" sz="2667" b="1" dirty="0" smtClean="0">
                <a:solidFill>
                  <a:srgbClr val="DBB76C"/>
                </a:solidFill>
                <a:latin typeface="Arial" charset="0"/>
                <a:ea typeface="Arial" charset="0"/>
                <a:cs typeface="Arial" charset="0"/>
              </a:rPr>
              <a:t>Mathematical Models: A Sketch for the Philosophy of Math (1981)</a:t>
            </a:r>
            <a:endParaRPr lang="zh-CN" altLang="en-US" sz="2667" b="1" dirty="0">
              <a:solidFill>
                <a:srgbClr val="DBB76C"/>
              </a:solidFill>
              <a:latin typeface="Arial" charset="0"/>
              <a:ea typeface="Arial" charset="0"/>
              <a:cs typeface="Arial" charset="0"/>
            </a:endParaRPr>
          </a:p>
        </p:txBody>
      </p:sp>
      <p:sp>
        <p:nvSpPr>
          <p:cNvPr id="6" name="Rectangle 5"/>
          <p:cNvSpPr/>
          <p:nvPr/>
        </p:nvSpPr>
        <p:spPr>
          <a:xfrm>
            <a:off x="764974" y="750710"/>
            <a:ext cx="11060411" cy="5078313"/>
          </a:xfrm>
          <a:prstGeom prst="rect">
            <a:avLst/>
          </a:prstGeom>
        </p:spPr>
        <p:txBody>
          <a:bodyPr wrap="square">
            <a:spAutoFit/>
          </a:bodyPr>
          <a:lstStyle/>
          <a:p>
            <a:pPr defTabSz="914377" eaLnBrk="0" fontAlgn="base" hangingPunct="0">
              <a:spcBef>
                <a:spcPct val="0"/>
              </a:spcBef>
              <a:spcAft>
                <a:spcPct val="0"/>
              </a:spcAft>
            </a:pPr>
            <a:r>
              <a:rPr lang="en-US" sz="3600" dirty="0">
                <a:latin typeface="Arial" charset="0"/>
                <a:ea typeface="Arial" charset="0"/>
                <a:cs typeface="Arial" charset="0"/>
              </a:rPr>
              <a:t>Mathematics begins with puzzles and problems dealing with </a:t>
            </a:r>
            <a:r>
              <a:rPr lang="en-US" sz="3600" dirty="0" err="1">
                <a:latin typeface="Arial" charset="0"/>
                <a:ea typeface="Arial" charset="0"/>
                <a:cs typeface="Arial" charset="0"/>
              </a:rPr>
              <a:t>combinatoric</a:t>
            </a:r>
            <a:r>
              <a:rPr lang="en-US" sz="3600" dirty="0">
                <a:latin typeface="Arial" charset="0"/>
                <a:ea typeface="Arial" charset="0"/>
                <a:cs typeface="Arial" charset="0"/>
              </a:rPr>
              <a:t> and symbolic aspects of the general human experience. Some of these aspects turn out to be systematic and intrinsic, rather than arbitrary and tied to one context. </a:t>
            </a:r>
            <a:r>
              <a:rPr lang="en-US" sz="3600" dirty="0" smtClean="0">
                <a:latin typeface="Arial" charset="0"/>
                <a:ea typeface="Arial" charset="0"/>
                <a:cs typeface="Arial" charset="0"/>
              </a:rPr>
              <a:t> </a:t>
            </a:r>
            <a:r>
              <a:rPr lang="mr-IN" sz="3600" dirty="0" smtClean="0">
                <a:latin typeface="Arial" charset="0"/>
                <a:ea typeface="Arial" charset="0"/>
                <a:cs typeface="Arial" charset="0"/>
              </a:rPr>
              <a:t>…</a:t>
            </a:r>
            <a:r>
              <a:rPr lang="en-US" sz="3600" dirty="0">
                <a:latin typeface="Arial" charset="0"/>
                <a:ea typeface="Arial" charset="0"/>
                <a:cs typeface="Arial" charset="0"/>
              </a:rPr>
              <a:t> These observations can be described as starting with a variety of human activities, each one of which leads more or less directly to a corresponding portion of mathematics:</a:t>
            </a:r>
            <a:endParaRPr lang="en-US" sz="3600" i="1" dirty="0">
              <a:latin typeface="Arial" charset="0"/>
              <a:ea typeface="Arial" charset="0"/>
              <a:cs typeface="Arial" charset="0"/>
            </a:endParaRPr>
          </a:p>
        </p:txBody>
      </p:sp>
      <p:sp>
        <p:nvSpPr>
          <p:cNvPr id="4" name="Rectangle 3"/>
          <p:cNvSpPr/>
          <p:nvPr/>
        </p:nvSpPr>
        <p:spPr>
          <a:xfrm>
            <a:off x="1001436" y="6145241"/>
            <a:ext cx="10587489" cy="359009"/>
          </a:xfrm>
          <a:prstGeom prst="rect">
            <a:avLst/>
          </a:prstGeom>
        </p:spPr>
        <p:txBody>
          <a:bodyPr wrap="square">
            <a:spAutoFit/>
          </a:bodyPr>
          <a:lstStyle/>
          <a:p>
            <a:pPr defTabSz="914377" eaLnBrk="0" fontAlgn="base" hangingPunct="0">
              <a:spcBef>
                <a:spcPct val="0"/>
              </a:spcBef>
              <a:spcAft>
                <a:spcPct val="0"/>
              </a:spcAft>
            </a:pPr>
            <a:r>
              <a:rPr lang="mr-IN" sz="1733" dirty="0" err="1" smtClean="0">
                <a:solidFill>
                  <a:srgbClr val="00B0F0"/>
                </a:solidFill>
              </a:rPr>
              <a:t>http</a:t>
            </a:r>
            <a:r>
              <a:rPr lang="mr-IN" sz="1733" dirty="0">
                <a:solidFill>
                  <a:srgbClr val="00B0F0"/>
                </a:solidFill>
              </a:rPr>
              <a:t>://</a:t>
            </a:r>
            <a:r>
              <a:rPr lang="mr-IN" sz="1733" dirty="0" err="1">
                <a:solidFill>
                  <a:srgbClr val="00B0F0"/>
                </a:solidFill>
              </a:rPr>
              <a:t>links.jstor.org</a:t>
            </a:r>
            <a:r>
              <a:rPr lang="mr-IN" sz="1733" dirty="0">
                <a:solidFill>
                  <a:srgbClr val="00B0F0"/>
                </a:solidFill>
              </a:rPr>
              <a:t>/</a:t>
            </a:r>
            <a:r>
              <a:rPr lang="mr-IN" sz="1733" dirty="0" err="1">
                <a:solidFill>
                  <a:srgbClr val="00B0F0"/>
                </a:solidFill>
              </a:rPr>
              <a:t>sici?sici</a:t>
            </a:r>
            <a:r>
              <a:rPr lang="mr-IN" sz="1733" dirty="0">
                <a:solidFill>
                  <a:srgbClr val="00B0F0"/>
                </a:solidFill>
              </a:rPr>
              <a:t>=0002-9890%28198108%2F09%2988%3A7%3C462%3AMMASFT%3E2.0.CO%3B2-D</a:t>
            </a:r>
            <a:endParaRPr lang="en-US" sz="1733" dirty="0">
              <a:solidFill>
                <a:srgbClr val="00B0F0"/>
              </a:solidFill>
            </a:endParaRPr>
          </a:p>
        </p:txBody>
      </p:sp>
    </p:spTree>
    <p:extLst>
      <p:ext uri="{BB962C8B-B14F-4D97-AF65-F5344CB8AC3E}">
        <p14:creationId xmlns:p14="http://schemas.microsoft.com/office/powerpoint/2010/main" val="1368464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571501" y="105833"/>
            <a:ext cx="10844635"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77" fontAlgn="base">
              <a:spcBef>
                <a:spcPct val="0"/>
              </a:spcBef>
              <a:spcAft>
                <a:spcPct val="0"/>
              </a:spcAft>
            </a:pPr>
            <a:r>
              <a:rPr lang="en-US" altLang="zh-CN" sz="2667" b="1" dirty="0">
                <a:solidFill>
                  <a:srgbClr val="DBB76C"/>
                </a:solidFill>
                <a:latin typeface="Arial" charset="0"/>
                <a:ea typeface="Arial" charset="0"/>
                <a:cs typeface="Arial" charset="0"/>
              </a:rPr>
              <a:t>Arrows are “mappings” between objects, categories and </a:t>
            </a:r>
            <a:r>
              <a:rPr lang="en-US" altLang="zh-CN" sz="2667" b="1" dirty="0" err="1">
                <a:solidFill>
                  <a:srgbClr val="DBB76C"/>
                </a:solidFill>
                <a:latin typeface="Arial" charset="0"/>
                <a:ea typeface="Arial" charset="0"/>
                <a:cs typeface="Arial" charset="0"/>
              </a:rPr>
              <a:t>functors</a:t>
            </a:r>
            <a:endParaRPr lang="zh-CN" altLang="en-US" sz="2667"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571500" cy="742951"/>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14377" fontAlgn="base">
              <a:spcBef>
                <a:spcPct val="0"/>
              </a:spcBef>
              <a:spcAft>
                <a:spcPct val="0"/>
              </a:spcAft>
            </a:pPr>
            <a:endParaRPr lang="zh-CN" altLang="en-US" sz="1733">
              <a:solidFill>
                <a:srgbClr val="FFFFFF"/>
              </a:solidFill>
            </a:endParaRPr>
          </a:p>
        </p:txBody>
      </p:sp>
      <mc:AlternateContent xmlns:mc="http://schemas.openxmlformats.org/markup-compatibility/2006" xmlns:a14="http://schemas.microsoft.com/office/drawing/2010/main">
        <mc:Choice Requires="a14">
          <p:sp>
            <p:nvSpPr>
              <p:cNvPr id="3" name="TextBox 2"/>
              <p:cNvSpPr txBox="1"/>
              <p:nvPr/>
            </p:nvSpPr>
            <p:spPr>
              <a:xfrm>
                <a:off x="7939418" y="1857709"/>
                <a:ext cx="1846338" cy="507255"/>
              </a:xfrm>
              <a:prstGeom prst="rect">
                <a:avLst/>
              </a:prstGeom>
              <a:noFill/>
              <a:ln>
                <a:solidFill>
                  <a:srgbClr val="DBB76C"/>
                </a:solidFill>
              </a:ln>
              <a:effectLst>
                <a:softEdge rad="127000"/>
              </a:effectLst>
            </p:spPr>
            <p:txBody>
              <a:bodyPr wrap="none" lIns="0" tIns="0" rIns="0" bIns="0" rtlCol="0">
                <a:spAutoFit/>
              </a:bodyPr>
              <a:lstStyle/>
              <a:p>
                <a:pPr defTabSz="914377"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2400" i="1">
                          <a:solidFill>
                            <a:srgbClr val="FFFFFF"/>
                          </a:solidFill>
                          <a:latin typeface="Cambria Math" charset="0"/>
                        </a:rPr>
                        <m:t>𝐴</m:t>
                      </m:r>
                      <m:r>
                        <a:rPr lang="en-US" sz="2400" i="1">
                          <a:solidFill>
                            <a:srgbClr val="FFFFFF"/>
                          </a:solidFill>
                          <a:latin typeface="Cambria Math" charset="0"/>
                        </a:rPr>
                        <m:t> </m:t>
                      </m:r>
                      <m:groupChr>
                        <m:groupChrPr>
                          <m:chr m:val="→"/>
                          <m:vertJc m:val="bot"/>
                          <m:ctrlPr>
                            <a:rPr lang="en-US" sz="2400" i="1">
                              <a:solidFill>
                                <a:srgbClr val="FFFFFF"/>
                              </a:solidFill>
                              <a:latin typeface="Cambria Math" charset="0"/>
                            </a:rPr>
                          </m:ctrlPr>
                        </m:groupChrPr>
                        <m:e>
                          <m:r>
                            <m:rPr>
                              <m:brk m:alnAt="2"/>
                            </m:rPr>
                            <a:rPr lang="en-US" sz="2400" i="1">
                              <a:solidFill>
                                <a:srgbClr val="FFFFFF"/>
                              </a:solidFill>
                              <a:latin typeface="Cambria Math" charset="0"/>
                            </a:rPr>
                            <m:t> </m:t>
                          </m:r>
                          <m:r>
                            <a:rPr lang="en-US" sz="2400" i="1">
                              <a:solidFill>
                                <a:srgbClr val="FFFFFF"/>
                              </a:solidFill>
                              <a:latin typeface="Cambria Math" charset="0"/>
                            </a:rPr>
                            <m:t>          </m:t>
                          </m:r>
                          <m:r>
                            <a:rPr lang="en-US" sz="2400" i="1">
                              <a:solidFill>
                                <a:srgbClr val="FFFFFF"/>
                              </a:solidFill>
                              <a:latin typeface="Cambria Math" charset="0"/>
                            </a:rPr>
                            <m:t>𝑓</m:t>
                          </m:r>
                          <m:r>
                            <a:rPr lang="en-US" sz="2400" i="1">
                              <a:solidFill>
                                <a:srgbClr val="FFFFFF"/>
                              </a:solidFill>
                              <a:latin typeface="Cambria Math" charset="0"/>
                            </a:rPr>
                            <m:t>           </m:t>
                          </m:r>
                        </m:e>
                      </m:groupChr>
                      <m:r>
                        <a:rPr lang="en-US" sz="2400" i="1">
                          <a:solidFill>
                            <a:srgbClr val="FFFFFF"/>
                          </a:solidFill>
                          <a:latin typeface="Cambria Math" charset="0"/>
                        </a:rPr>
                        <m:t> </m:t>
                      </m:r>
                      <m:r>
                        <a:rPr lang="en-US" sz="2400" i="1">
                          <a:solidFill>
                            <a:srgbClr val="FFFFFF"/>
                          </a:solidFill>
                          <a:latin typeface="Cambria Math" charset="0"/>
                        </a:rPr>
                        <m:t>𝐵</m:t>
                      </m:r>
                    </m:oMath>
                  </m:oMathPara>
                </a14:m>
                <a:endParaRPr lang="en-US" sz="2400" dirty="0">
                  <a:solidFill>
                    <a:srgbClr val="FFFFFF"/>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54563" y="1393281"/>
                <a:ext cx="1378711" cy="380489"/>
              </a:xfrm>
              <a:prstGeom prst="rect">
                <a:avLst/>
              </a:prstGeom>
              <a:blipFill rotWithShape="0">
                <a:blip r:embed="rId3"/>
                <a:stretch>
                  <a:fillRect/>
                </a:stretch>
              </a:blipFill>
              <a:ln>
                <a:solidFill>
                  <a:srgbClr val="DBB76C"/>
                </a:solidFill>
              </a:ln>
              <a:effectLst>
                <a:softEdge rad="127000"/>
              </a:effectLst>
            </p:spPr>
            <p:txBody>
              <a:bodyPr/>
              <a:lstStyle/>
              <a:p>
                <a:r>
                  <a:rPr lang="en-US">
                    <a:noFill/>
                  </a:rPr>
                  <a:t> </a:t>
                </a:r>
              </a:p>
            </p:txBody>
          </p:sp>
        </mc:Fallback>
      </mc:AlternateContent>
      <p:sp>
        <p:nvSpPr>
          <p:cNvPr id="10" name="矩形 35"/>
          <p:cNvSpPr>
            <a:spLocks noChangeArrowheads="1"/>
          </p:cNvSpPr>
          <p:nvPr/>
        </p:nvSpPr>
        <p:spPr bwMode="auto">
          <a:xfrm>
            <a:off x="1009651" y="867377"/>
            <a:ext cx="103187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77" fontAlgn="base">
              <a:spcBef>
                <a:spcPct val="0"/>
              </a:spcBef>
              <a:spcAft>
                <a:spcPct val="0"/>
              </a:spcAft>
            </a:pPr>
            <a:r>
              <a:rPr lang="en-US" altLang="x-none" sz="2400" dirty="0">
                <a:solidFill>
                  <a:srgbClr val="FFFFFF"/>
                </a:solidFill>
                <a:latin typeface="Arial" charset="0"/>
                <a:ea typeface="方正兰亭超细黑简体" charset="0"/>
              </a:rPr>
              <a:t>Category theory : </a:t>
            </a:r>
            <a:r>
              <a:rPr lang="en-US" altLang="x-none" sz="2400" i="1" dirty="0">
                <a:solidFill>
                  <a:srgbClr val="DBB76C"/>
                </a:solidFill>
                <a:latin typeface="Arial" charset="0"/>
                <a:ea typeface="方正兰亭超细黑简体" charset="0"/>
              </a:rPr>
              <a:t>Arrow chasing</a:t>
            </a:r>
            <a:r>
              <a:rPr lang="en-US" altLang="x-none" sz="2400" dirty="0">
                <a:solidFill>
                  <a:srgbClr val="DBB76C"/>
                </a:solidFill>
                <a:latin typeface="Arial" charset="0"/>
                <a:ea typeface="方正兰亭超细黑简体" charset="0"/>
              </a:rPr>
              <a:t> </a:t>
            </a:r>
          </a:p>
        </p:txBody>
      </p:sp>
      <p:sp>
        <p:nvSpPr>
          <p:cNvPr id="11" name="矩形 35"/>
          <p:cNvSpPr>
            <a:spLocks noChangeArrowheads="1"/>
          </p:cNvSpPr>
          <p:nvPr/>
        </p:nvSpPr>
        <p:spPr bwMode="auto">
          <a:xfrm>
            <a:off x="1009651" y="1742037"/>
            <a:ext cx="1542163"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77" fontAlgn="base">
              <a:spcBef>
                <a:spcPct val="0"/>
              </a:spcBef>
              <a:spcAft>
                <a:spcPct val="0"/>
              </a:spcAft>
            </a:pPr>
            <a:r>
              <a:rPr lang="en-US" altLang="x-none" sz="1867" dirty="0">
                <a:solidFill>
                  <a:srgbClr val="FFFFFF"/>
                </a:solidFill>
                <a:latin typeface="Arial" charset="0"/>
                <a:ea typeface="方正兰亭超细黑简体" charset="0"/>
              </a:rPr>
              <a:t>1. Function</a:t>
            </a: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1282876" y="2169651"/>
                <a:ext cx="3138481" cy="3077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77" fontAlgn="base">
                  <a:spcBef>
                    <a:spcPct val="0"/>
                  </a:spcBef>
                  <a:spcAft>
                    <a:spcPct val="0"/>
                  </a:spcAft>
                </a:pPr>
                <a:r>
                  <a:rPr lang="en-US" altLang="x-none" sz="1400" dirty="0">
                    <a:solidFill>
                      <a:srgbClr val="DBB76C"/>
                    </a:solidFill>
                    <a:latin typeface="Arial" charset="0"/>
                    <a:ea typeface="方正兰亭超细黑简体" charset="0"/>
                  </a:rPr>
                  <a:t>A function </a:t>
                </a:r>
                <a14:m>
                  <m:oMath xmlns:m="http://schemas.openxmlformats.org/officeDocument/2006/math">
                    <m:r>
                      <a:rPr lang="en-US" altLang="x-none" sz="1400" i="1" dirty="0">
                        <a:solidFill>
                          <a:srgbClr val="DBB76C"/>
                        </a:solidFill>
                        <a:latin typeface="Cambria Math" charset="0"/>
                        <a:ea typeface="方正兰亭超细黑简体" charset="0"/>
                      </a:rPr>
                      <m:t>𝑐𝑜𝑚𝑝𝑎𝑟𝑒𝑠</m:t>
                    </m:r>
                    <m:r>
                      <a:rPr lang="en-US" altLang="x-none" sz="1400" i="1" dirty="0">
                        <a:solidFill>
                          <a:srgbClr val="DBB76C"/>
                        </a:solidFill>
                        <a:latin typeface="Cambria Math" charset="0"/>
                        <a:ea typeface="方正兰亭超细黑简体" charset="0"/>
                      </a:rPr>
                      <m:t> </m:t>
                    </m:r>
                    <m:r>
                      <a:rPr lang="en-US" altLang="x-none" sz="1400" i="1" dirty="0">
                        <a:solidFill>
                          <a:srgbClr val="DBB76C"/>
                        </a:solidFill>
                        <a:latin typeface="Cambria Math" charset="0"/>
                        <a:ea typeface="方正兰亭超细黑简体" charset="0"/>
                      </a:rPr>
                      <m:t>𝑡𝑤𝑜</m:t>
                    </m:r>
                    <m:r>
                      <a:rPr lang="en-US" altLang="x-none" sz="1400" i="1" dirty="0">
                        <a:solidFill>
                          <a:srgbClr val="DBB76C"/>
                        </a:solidFill>
                        <a:latin typeface="Cambria Math" charset="0"/>
                        <a:ea typeface="方正兰亭超细黑简体" charset="0"/>
                      </a:rPr>
                      <m:t> </m:t>
                    </m:r>
                    <m:r>
                      <a:rPr lang="en-US" altLang="x-none" sz="1400" i="1" dirty="0">
                        <a:solidFill>
                          <a:srgbClr val="DBB76C"/>
                        </a:solidFill>
                        <a:latin typeface="Cambria Math" charset="0"/>
                        <a:ea typeface="方正兰亭超细黑简体" charset="0"/>
                      </a:rPr>
                      <m:t>𝑜𝑏𝑗𝑒𝑐𝑡𝑠</m:t>
                    </m:r>
                  </m:oMath>
                </a14:m>
                <a:endParaRPr lang="en-US" altLang="x-none" sz="1400" dirty="0">
                  <a:solidFill>
                    <a:srgbClr val="DBB76C"/>
                  </a:solidFill>
                  <a:latin typeface="Arial" charset="0"/>
                  <a:ea typeface="方正兰亭超细黑简体" charset="0"/>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6" y="1627238"/>
                <a:ext cx="2353861" cy="256032"/>
              </a:xfrm>
              <a:prstGeom prst="rect">
                <a:avLst/>
              </a:prstGeom>
              <a:blipFill rotWithShape="0">
                <a:blip r:embed="rId6"/>
                <a:stretch>
                  <a:fillRect t="-71429" b="-952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6" name="矩形 35"/>
          <p:cNvSpPr>
            <a:spLocks noChangeArrowheads="1"/>
          </p:cNvSpPr>
          <p:nvPr/>
        </p:nvSpPr>
        <p:spPr bwMode="auto">
          <a:xfrm>
            <a:off x="1009651" y="2778837"/>
            <a:ext cx="1542163"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77" fontAlgn="base">
              <a:spcBef>
                <a:spcPct val="0"/>
              </a:spcBef>
              <a:spcAft>
                <a:spcPct val="0"/>
              </a:spcAft>
            </a:pPr>
            <a:r>
              <a:rPr lang="en-US" altLang="x-none" sz="1867" dirty="0">
                <a:solidFill>
                  <a:srgbClr val="FFFFFF"/>
                </a:solidFill>
                <a:latin typeface="Arial" charset="0"/>
                <a:ea typeface="方正兰亭超细黑简体" charset="0"/>
              </a:rPr>
              <a:t>2. </a:t>
            </a:r>
            <a:r>
              <a:rPr lang="en-US" altLang="x-none" sz="1867" dirty="0" err="1">
                <a:solidFill>
                  <a:srgbClr val="FFFFFF"/>
                </a:solidFill>
                <a:latin typeface="Arial" charset="0"/>
                <a:ea typeface="方正兰亭超细黑简体" charset="0"/>
              </a:rPr>
              <a:t>Functor</a:t>
            </a:r>
            <a:endParaRPr lang="en-US" altLang="x-none" sz="1867" dirty="0">
              <a:solidFill>
                <a:srgbClr val="FFFFFF"/>
              </a:solidFill>
              <a:latin typeface="Arial" charset="0"/>
              <a:ea typeface="方正兰亭超细黑简体" charset="0"/>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1282875" y="3206452"/>
                <a:ext cx="4217703" cy="3077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77" fontAlgn="base">
                  <a:spcBef>
                    <a:spcPct val="0"/>
                  </a:spcBef>
                  <a:spcAft>
                    <a:spcPct val="0"/>
                  </a:spcAft>
                </a:pPr>
                <a:r>
                  <a:rPr lang="en-US" altLang="x-none" sz="1400" dirty="0">
                    <a:solidFill>
                      <a:srgbClr val="DBB76C"/>
                    </a:solidFill>
                    <a:latin typeface="Arial" charset="0"/>
                    <a:ea typeface="方正兰亭超细黑简体" charset="0"/>
                  </a:rPr>
                  <a:t>A </a:t>
                </a:r>
                <a:r>
                  <a:rPr lang="en-US" altLang="x-none" sz="1400" dirty="0" err="1">
                    <a:solidFill>
                      <a:srgbClr val="DBB76C"/>
                    </a:solidFill>
                    <a:latin typeface="Arial" charset="0"/>
                    <a:ea typeface="方正兰亭超细黑简体" charset="0"/>
                  </a:rPr>
                  <a:t>Functor</a:t>
                </a:r>
                <a:r>
                  <a:rPr lang="en-US" altLang="x-none" sz="1400" dirty="0">
                    <a:solidFill>
                      <a:srgbClr val="DBB76C"/>
                    </a:solidFill>
                    <a:latin typeface="Arial" charset="0"/>
                    <a:ea typeface="方正兰亭超细黑简体" charset="0"/>
                  </a:rPr>
                  <a:t> </a:t>
                </a:r>
                <a14:m>
                  <m:oMath xmlns:m="http://schemas.openxmlformats.org/officeDocument/2006/math">
                    <m:r>
                      <a:rPr lang="en-US" altLang="x-none" sz="1400" i="1" dirty="0">
                        <a:solidFill>
                          <a:srgbClr val="DBB76C"/>
                        </a:solidFill>
                        <a:latin typeface="Cambria Math" charset="0"/>
                        <a:ea typeface="方正兰亭超细黑简体" charset="0"/>
                      </a:rPr>
                      <m:t>𝑐𝑜𝑚𝑝𝑎𝑟𝑒𝑠</m:t>
                    </m:r>
                    <m:r>
                      <a:rPr lang="en-US" altLang="x-none" sz="1400" i="1" dirty="0">
                        <a:solidFill>
                          <a:srgbClr val="DBB76C"/>
                        </a:solidFill>
                        <a:latin typeface="Cambria Math" charset="0"/>
                        <a:ea typeface="方正兰亭超细黑简体" charset="0"/>
                      </a:rPr>
                      <m:t> </m:t>
                    </m:r>
                    <m:r>
                      <a:rPr lang="en-US" altLang="x-none" sz="1400" i="1" dirty="0">
                        <a:solidFill>
                          <a:srgbClr val="DBB76C"/>
                        </a:solidFill>
                        <a:latin typeface="Cambria Math" charset="0"/>
                        <a:ea typeface="方正兰亭超细黑简体" charset="0"/>
                      </a:rPr>
                      <m:t>𝑡𝑤𝑜</m:t>
                    </m:r>
                    <m:r>
                      <a:rPr lang="en-US" altLang="x-none" sz="1400" i="1" dirty="0">
                        <a:solidFill>
                          <a:srgbClr val="DBB76C"/>
                        </a:solidFill>
                        <a:latin typeface="Cambria Math" charset="0"/>
                        <a:ea typeface="方正兰亭超细黑简体" charset="0"/>
                      </a:rPr>
                      <m:t> </m:t>
                    </m:r>
                  </m:oMath>
                </a14:m>
                <a:r>
                  <a:rPr lang="en-US" altLang="x-none" sz="1400" dirty="0">
                    <a:solidFill>
                      <a:srgbClr val="DBB76C"/>
                    </a:solidFill>
                    <a:latin typeface="Arial" charset="0"/>
                    <a:ea typeface="方正兰亭超细黑简体" charset="0"/>
                  </a:rPr>
                  <a:t>categories</a:t>
                </a:r>
              </a:p>
            </p:txBody>
          </p:sp>
        </mc:Choice>
        <mc:Fallback xmlns="">
          <p:sp>
            <p:nvSpPr>
              <p:cNvPr id="17" name="矩形 35"/>
              <p:cNvSpPr>
                <a:spLocks noRot="1" noChangeAspect="1" noMove="1" noResize="1" noEditPoints="1" noAdjustHandles="1" noChangeArrowheads="1" noChangeShapeType="1" noTextEdit="1"/>
              </p:cNvSpPr>
              <p:nvPr/>
            </p:nvSpPr>
            <p:spPr bwMode="auto">
              <a:xfrm>
                <a:off x="962156" y="2404838"/>
                <a:ext cx="3163277" cy="253916"/>
              </a:xfrm>
              <a:prstGeom prst="rect">
                <a:avLst/>
              </a:prstGeom>
              <a:blipFill rotWithShape="0">
                <a:blip r:embed="rId7"/>
                <a:stretch>
                  <a:fillRect t="-71429" b="-952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643616" y="3738271"/>
                <a:ext cx="1871923" cy="496161"/>
              </a:xfrm>
              <a:prstGeom prst="rect">
                <a:avLst/>
              </a:prstGeom>
              <a:noFill/>
              <a:ln>
                <a:solidFill>
                  <a:srgbClr val="DBB76C"/>
                </a:solidFill>
              </a:ln>
              <a:effectLst>
                <a:softEdge rad="63500"/>
              </a:effectLst>
            </p:spPr>
            <p:txBody>
              <a:bodyPr wrap="none" lIns="0" tIns="0" rIns="0" bIns="0" rtlCol="0">
                <a:spAutoFit/>
              </a:bodyPr>
              <a:lstStyle/>
              <a:p>
                <a:pPr defTabSz="914377"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2400" i="1">
                          <a:solidFill>
                            <a:srgbClr val="FFFFFF"/>
                          </a:solidFill>
                          <a:latin typeface="Cambria Math" charset="0"/>
                        </a:rPr>
                        <m:t>𝑆</m:t>
                      </m:r>
                      <m:r>
                        <a:rPr lang="en-US" sz="2400" i="1">
                          <a:solidFill>
                            <a:srgbClr val="FFFFFF"/>
                          </a:solidFill>
                          <a:latin typeface="Cambria Math" charset="0"/>
                        </a:rPr>
                        <m:t> </m:t>
                      </m:r>
                      <m:groupChr>
                        <m:groupChrPr>
                          <m:chr m:val="→"/>
                          <m:vertJc m:val="bot"/>
                          <m:ctrlPr>
                            <a:rPr lang="en-US" sz="2400" i="1">
                              <a:solidFill>
                                <a:srgbClr val="FFFFFF"/>
                              </a:solidFill>
                              <a:latin typeface="Cambria Math" charset="0"/>
                            </a:rPr>
                          </m:ctrlPr>
                        </m:groupChrPr>
                        <m:e>
                          <m:r>
                            <m:rPr>
                              <m:brk m:alnAt="2"/>
                            </m:rPr>
                            <a:rPr lang="en-US" sz="2400" i="1">
                              <a:solidFill>
                                <a:srgbClr val="FFFFFF"/>
                              </a:solidFill>
                              <a:latin typeface="Cambria Math" charset="0"/>
                            </a:rPr>
                            <m:t> </m:t>
                          </m:r>
                          <m:r>
                            <a:rPr lang="en-US" sz="2400" i="1">
                              <a:solidFill>
                                <a:srgbClr val="FFFFFF"/>
                              </a:solidFill>
                              <a:latin typeface="Cambria Math" charset="0"/>
                            </a:rPr>
                            <m:t>          </m:t>
                          </m:r>
                          <m:r>
                            <a:rPr lang="en-US" sz="2400" i="1">
                              <a:solidFill>
                                <a:srgbClr val="FFFFFF"/>
                              </a:solidFill>
                              <a:latin typeface="Cambria Math" charset="0"/>
                            </a:rPr>
                            <m:t>𝐹</m:t>
                          </m:r>
                          <m:r>
                            <a:rPr lang="en-US" sz="2400" i="1">
                              <a:solidFill>
                                <a:srgbClr val="FFFFFF"/>
                              </a:solidFill>
                              <a:latin typeface="Cambria Math" charset="0"/>
                            </a:rPr>
                            <m:t>           </m:t>
                          </m:r>
                        </m:e>
                      </m:groupChr>
                      <m:r>
                        <a:rPr lang="en-US" sz="2400" i="1">
                          <a:solidFill>
                            <a:srgbClr val="FFFFFF"/>
                          </a:solidFill>
                          <a:latin typeface="Cambria Math" charset="0"/>
                        </a:rPr>
                        <m:t>  </m:t>
                      </m:r>
                      <m:r>
                        <a:rPr lang="en-US" sz="2400" i="1">
                          <a:solidFill>
                            <a:srgbClr val="FFFFFF"/>
                          </a:solidFill>
                          <a:latin typeface="Cambria Math" charset="0"/>
                        </a:rPr>
                        <m:t>𝑇</m:t>
                      </m:r>
                    </m:oMath>
                  </m:oMathPara>
                </a14:m>
                <a:endParaRPr lang="en-US" sz="2400" dirty="0">
                  <a:solidFill>
                    <a:srgbClr val="FFFFFF"/>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32711" y="2803703"/>
                <a:ext cx="1398716" cy="372153"/>
              </a:xfrm>
              <a:prstGeom prst="rect">
                <a:avLst/>
              </a:prstGeom>
              <a:blipFill rotWithShape="0">
                <a:blip r:embed="rId8"/>
                <a:stretch>
                  <a:fillRect/>
                </a:stretch>
              </a:blipFill>
              <a:ln>
                <a:solidFill>
                  <a:srgbClr val="DBB76C"/>
                </a:solidFill>
              </a:ln>
              <a:effectLst>
                <a:softEdge rad="63500"/>
              </a:effectLst>
            </p:spPr>
            <p:txBody>
              <a:bodyPr/>
              <a:lstStyle/>
              <a:p>
                <a:r>
                  <a:rPr lang="en-US">
                    <a:noFill/>
                  </a:rPr>
                  <a:t> </a:t>
                </a:r>
              </a:p>
            </p:txBody>
          </p:sp>
        </mc:Fallback>
      </mc:AlternateContent>
      <p:sp>
        <p:nvSpPr>
          <p:cNvPr id="20" name="矩形 35"/>
          <p:cNvSpPr>
            <a:spLocks noChangeArrowheads="1"/>
          </p:cNvSpPr>
          <p:nvPr/>
        </p:nvSpPr>
        <p:spPr bwMode="auto">
          <a:xfrm>
            <a:off x="1009650" y="4443789"/>
            <a:ext cx="3073253"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77" fontAlgn="base">
              <a:spcBef>
                <a:spcPct val="0"/>
              </a:spcBef>
              <a:spcAft>
                <a:spcPct val="0"/>
              </a:spcAft>
            </a:pPr>
            <a:r>
              <a:rPr lang="en-US" altLang="x-none" sz="1867" dirty="0">
                <a:solidFill>
                  <a:srgbClr val="FFFFFF"/>
                </a:solidFill>
                <a:latin typeface="Arial" charset="0"/>
                <a:ea typeface="方正兰亭超细黑简体" charset="0"/>
              </a:rPr>
              <a:t>3. Natural Transformation</a:t>
            </a:r>
          </a:p>
        </p:txBody>
      </p:sp>
      <p:sp>
        <p:nvSpPr>
          <p:cNvPr id="21" name="矩形 35"/>
          <p:cNvSpPr>
            <a:spLocks noChangeArrowheads="1"/>
          </p:cNvSpPr>
          <p:nvPr/>
        </p:nvSpPr>
        <p:spPr bwMode="auto">
          <a:xfrm>
            <a:off x="1282875" y="4871403"/>
            <a:ext cx="42177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77" fontAlgn="base">
              <a:spcBef>
                <a:spcPct val="0"/>
              </a:spcBef>
              <a:spcAft>
                <a:spcPct val="0"/>
              </a:spcAft>
            </a:pPr>
            <a:r>
              <a:rPr lang="en-US" altLang="x-none" sz="1400" dirty="0">
                <a:solidFill>
                  <a:srgbClr val="DBB76C"/>
                </a:solidFill>
                <a:latin typeface="Arial" charset="0"/>
                <a:ea typeface="方正兰亭超细黑简体" charset="0"/>
              </a:rPr>
              <a:t>A Natural Transformation compares two </a:t>
            </a:r>
            <a:r>
              <a:rPr lang="en-US" altLang="x-none" sz="1400" dirty="0" err="1">
                <a:solidFill>
                  <a:srgbClr val="DBB76C"/>
                </a:solidFill>
                <a:latin typeface="Arial" charset="0"/>
                <a:ea typeface="方正兰亭超细黑简体" charset="0"/>
              </a:rPr>
              <a:t>Fuctors</a:t>
            </a:r>
            <a:endParaRPr lang="en-US" altLang="x-none" sz="1400" dirty="0">
              <a:solidFill>
                <a:srgbClr val="DBB76C"/>
              </a:solidFill>
              <a:latin typeface="Arial" charset="0"/>
              <a:ea typeface="方正兰亭超细黑简体" charset="0"/>
            </a:endParaRPr>
          </a:p>
        </p:txBody>
      </p:sp>
      <mc:AlternateContent xmlns:mc="http://schemas.openxmlformats.org/markup-compatibility/2006" xmlns:a14="http://schemas.microsoft.com/office/drawing/2010/main">
        <mc:Choice Requires="a14">
          <p:sp>
            <p:nvSpPr>
              <p:cNvPr id="5" name="TextBox 4"/>
              <p:cNvSpPr txBox="1"/>
              <p:nvPr/>
            </p:nvSpPr>
            <p:spPr>
              <a:xfrm>
                <a:off x="5622226" y="4940617"/>
                <a:ext cx="355738" cy="359009"/>
              </a:xfrm>
              <a:prstGeom prst="rect">
                <a:avLst/>
              </a:prstGeom>
              <a:noFill/>
            </p:spPr>
            <p:txBody>
              <a:bodyPr wrap="none" rtlCol="0">
                <a:spAutoFit/>
              </a:bodyPr>
              <a:lstStyle/>
              <a:p>
                <a:pPr defTabSz="914377"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733" i="1">
                          <a:solidFill>
                            <a:srgbClr val="FFFFFF"/>
                          </a:solidFill>
                          <a:latin typeface="Cambria Math" charset="0"/>
                        </a:rPr>
                        <m:t>𝑆</m:t>
                      </m:r>
                    </m:oMath>
                  </m:oMathPara>
                </a14:m>
                <a:endParaRPr lang="en-US" sz="1733" dirty="0">
                  <a:solidFill>
                    <a:srgbClr val="FFFFFF"/>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216669" y="3705462"/>
                <a:ext cx="314573" cy="292388"/>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265699" y="4902571"/>
                <a:ext cx="1845377" cy="465897"/>
              </a:xfrm>
              <a:prstGeom prst="rect">
                <a:avLst/>
              </a:prstGeom>
              <a:noFill/>
              <a:ln>
                <a:solidFill>
                  <a:srgbClr val="DBB76C"/>
                </a:solidFill>
              </a:ln>
              <a:effectLst>
                <a:softEdge rad="63500"/>
              </a:effectLst>
            </p:spPr>
            <p:txBody>
              <a:bodyPr wrap="none" lIns="0" tIns="0" rIns="0" bIns="0" rtlCol="0">
                <a:spAutoFit/>
              </a:bodyPr>
              <a:lstStyle/>
              <a:p>
                <a:pPr defTabSz="914377"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2400" i="1">
                          <a:solidFill>
                            <a:srgbClr val="FFFFFF"/>
                          </a:solidFill>
                          <a:latin typeface="Cambria Math" charset="0"/>
                        </a:rPr>
                        <m:t>𝐹</m:t>
                      </m:r>
                      <m:r>
                        <a:rPr lang="en-US" sz="2400" i="1">
                          <a:solidFill>
                            <a:srgbClr val="FFFFFF"/>
                          </a:solidFill>
                          <a:latin typeface="Cambria Math" charset="0"/>
                        </a:rPr>
                        <m:t> </m:t>
                      </m:r>
                      <m:groupChr>
                        <m:groupChrPr>
                          <m:chr m:val="→"/>
                          <m:vertJc m:val="bot"/>
                          <m:ctrlPr>
                            <a:rPr lang="en-US" sz="2400" i="1">
                              <a:solidFill>
                                <a:srgbClr val="FFFFFF"/>
                              </a:solidFill>
                              <a:latin typeface="Cambria Math" charset="0"/>
                            </a:rPr>
                          </m:ctrlPr>
                        </m:groupChrPr>
                        <m:e>
                          <m:r>
                            <m:rPr>
                              <m:brk m:alnAt="2"/>
                            </m:rPr>
                            <a:rPr lang="en-US" sz="2400" i="1">
                              <a:solidFill>
                                <a:srgbClr val="FFFFFF"/>
                              </a:solidFill>
                              <a:latin typeface="Cambria Math" charset="0"/>
                            </a:rPr>
                            <m:t> </m:t>
                          </m:r>
                          <m:r>
                            <a:rPr lang="en-US" sz="2400" i="1">
                              <a:solidFill>
                                <a:srgbClr val="FFFFFF"/>
                              </a:solidFill>
                              <a:latin typeface="Cambria Math" charset="0"/>
                            </a:rPr>
                            <m:t>          </m:t>
                          </m:r>
                          <m:r>
                            <a:rPr lang="en-US" sz="2400" i="1">
                              <a:solidFill>
                                <a:srgbClr val="FFFFFF"/>
                              </a:solidFill>
                              <a:latin typeface="Cambria Math" charset="0"/>
                              <a:ea typeface="Cambria Math" charset="0"/>
                              <a:cs typeface="Cambria Math" charset="0"/>
                            </a:rPr>
                            <m:t>𝜂</m:t>
                          </m:r>
                          <m:r>
                            <a:rPr lang="en-US" sz="2400" i="1">
                              <a:solidFill>
                                <a:srgbClr val="FFFFFF"/>
                              </a:solidFill>
                              <a:latin typeface="Cambria Math" charset="0"/>
                            </a:rPr>
                            <m:t>           </m:t>
                          </m:r>
                        </m:e>
                      </m:groupChr>
                      <m:r>
                        <a:rPr lang="en-US" sz="2400" i="1">
                          <a:solidFill>
                            <a:srgbClr val="FFFFFF"/>
                          </a:solidFill>
                          <a:latin typeface="Cambria Math" charset="0"/>
                        </a:rPr>
                        <m:t> </m:t>
                      </m:r>
                      <m:r>
                        <a:rPr lang="en-US" sz="2400" i="1">
                          <a:solidFill>
                            <a:srgbClr val="FFFFFF"/>
                          </a:solidFill>
                          <a:latin typeface="Cambria Math" charset="0"/>
                        </a:rPr>
                        <m:t>𝐺</m:t>
                      </m:r>
                    </m:oMath>
                  </m:oMathPara>
                </a14:m>
                <a:endParaRPr lang="en-US" sz="2400" dirty="0">
                  <a:solidFill>
                    <a:srgbClr val="FFFFFF"/>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99274" y="3676928"/>
                <a:ext cx="1378775" cy="349455"/>
              </a:xfrm>
              <a:prstGeom prst="rect">
                <a:avLst/>
              </a:prstGeom>
              <a:blipFill rotWithShape="0">
                <a:blip r:embed="rId10"/>
                <a:stretch>
                  <a:fillRect l="-3070" t="-96610" r="-2632" b="-137288"/>
                </a:stretch>
              </a:blipFill>
              <a:ln>
                <a:solidFill>
                  <a:srgbClr val="DBB76C"/>
                </a:solidFill>
              </a:ln>
              <a:effectLst>
                <a:softEdge rad="63500"/>
              </a:effectLst>
            </p:spPr>
            <p:txBody>
              <a:bodyPr/>
              <a:lstStyle/>
              <a:p>
                <a:r>
                  <a:rPr lang="en-US">
                    <a:noFill/>
                  </a:rPr>
                  <a:t> </a:t>
                </a:r>
              </a:p>
            </p:txBody>
          </p:sp>
        </mc:Fallback>
      </mc:AlternateContent>
      <p:sp>
        <p:nvSpPr>
          <p:cNvPr id="28" name="矩形 35"/>
          <p:cNvSpPr>
            <a:spLocks noChangeArrowheads="1"/>
          </p:cNvSpPr>
          <p:nvPr/>
        </p:nvSpPr>
        <p:spPr bwMode="auto">
          <a:xfrm>
            <a:off x="1009651" y="5652413"/>
            <a:ext cx="2526764" cy="25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77" fontAlgn="base">
              <a:spcBef>
                <a:spcPct val="0"/>
              </a:spcBef>
              <a:spcAft>
                <a:spcPct val="0"/>
              </a:spcAft>
            </a:pPr>
            <a:r>
              <a:rPr lang="en-US" altLang="x-none" sz="1067" i="1" dirty="0">
                <a:solidFill>
                  <a:srgbClr val="FFFFFF"/>
                </a:solidFill>
                <a:latin typeface="Arial" charset="0"/>
                <a:ea typeface="方正兰亭超细黑简体" charset="0"/>
              </a:rPr>
              <a:t>Source</a:t>
            </a:r>
            <a:r>
              <a:rPr lang="en-US" altLang="x-none" sz="1067" dirty="0">
                <a:solidFill>
                  <a:srgbClr val="FFFFFF"/>
                </a:solidFill>
                <a:latin typeface="Arial" charset="0"/>
                <a:ea typeface="方正兰亭超细黑简体" charset="0"/>
              </a:rPr>
              <a:t> : </a:t>
            </a:r>
            <a:r>
              <a:rPr lang="en-US" altLang="x-none" sz="1067" dirty="0" err="1">
                <a:solidFill>
                  <a:srgbClr val="FFFFFF"/>
                </a:solidFill>
                <a:latin typeface="Arial" charset="0"/>
                <a:ea typeface="方正兰亭超细黑简体" charset="0"/>
              </a:rPr>
              <a:t>Schalk</a:t>
            </a:r>
            <a:r>
              <a:rPr lang="en-US" altLang="x-none" sz="1067" dirty="0">
                <a:solidFill>
                  <a:srgbClr val="FFFFFF"/>
                </a:solidFill>
                <a:latin typeface="Arial" charset="0"/>
                <a:ea typeface="方正兰亭超细黑简体" charset="0"/>
              </a:rPr>
              <a:t> and Simmons, 2005</a:t>
            </a:r>
          </a:p>
        </p:txBody>
      </p:sp>
      <mc:AlternateContent xmlns:mc="http://schemas.openxmlformats.org/markup-compatibility/2006" xmlns:a14="http://schemas.microsoft.com/office/drawing/2010/main">
        <mc:Choice Requires="a14">
          <p:sp>
            <p:nvSpPr>
              <p:cNvPr id="26" name="TextBox 25"/>
              <p:cNvSpPr txBox="1"/>
              <p:nvPr/>
            </p:nvSpPr>
            <p:spPr>
              <a:xfrm>
                <a:off x="7060025" y="2747783"/>
                <a:ext cx="486987" cy="338554"/>
              </a:xfrm>
              <a:prstGeom prst="rect">
                <a:avLst/>
              </a:prstGeom>
              <a:noFill/>
            </p:spPr>
            <p:txBody>
              <a:bodyPr wrap="square" rtlCol="0">
                <a:spAutoFit/>
              </a:bodyPr>
              <a:lstStyle/>
              <a:p>
                <a:pPr defTabSz="914377"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600" i="1">
                          <a:solidFill>
                            <a:srgbClr val="FFFFFF"/>
                          </a:solidFill>
                          <a:latin typeface="Cambria Math" charset="0"/>
                        </a:rPr>
                        <m:t>𝑆</m:t>
                      </m:r>
                    </m:oMath>
                  </m:oMathPara>
                </a14:m>
                <a:endParaRPr lang="en-US" sz="1600" dirty="0">
                  <a:solidFill>
                    <a:srgbClr val="FFFFFF"/>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7"/>
                <a:ext cx="365240" cy="276999"/>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8697896" y="2740335"/>
                <a:ext cx="486987" cy="338554"/>
              </a:xfrm>
              <a:prstGeom prst="rect">
                <a:avLst/>
              </a:prstGeom>
              <a:noFill/>
            </p:spPr>
            <p:txBody>
              <a:bodyPr wrap="square" rtlCol="0">
                <a:spAutoFit/>
              </a:bodyPr>
              <a:lstStyle/>
              <a:p>
                <a:pPr defTabSz="914377"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600" i="1">
                          <a:solidFill>
                            <a:srgbClr val="FFFFFF"/>
                          </a:solidFill>
                          <a:latin typeface="Cambria Math" charset="0"/>
                        </a:rPr>
                        <m:t>𝑇</m:t>
                      </m:r>
                    </m:oMath>
                  </m:oMathPara>
                </a14:m>
                <a:endParaRPr lang="en-US" sz="1600" dirty="0">
                  <a:solidFill>
                    <a:srgbClr val="FFFFFF"/>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2" y="2055251"/>
                <a:ext cx="365240" cy="276999"/>
              </a:xfrm>
              <a:prstGeom prst="rect">
                <a:avLst/>
              </a:prstGeom>
              <a:blipFill rotWithShape="0">
                <a:blip r:embed="rId14"/>
                <a:stretch>
                  <a:fillRect/>
                </a:stretch>
              </a:blipFill>
            </p:spPr>
            <p:txBody>
              <a:bodyPr/>
              <a:lstStyle/>
              <a:p>
                <a:r>
                  <a:rPr lang="en-US">
                    <a:noFill/>
                  </a:rPr>
                  <a:t> </a:t>
                </a:r>
              </a:p>
            </p:txBody>
          </p:sp>
        </mc:Fallback>
      </mc:AlternateContent>
      <p:sp>
        <p:nvSpPr>
          <p:cNvPr id="29" name="Oval 28"/>
          <p:cNvSpPr/>
          <p:nvPr/>
        </p:nvSpPr>
        <p:spPr bwMode="auto">
          <a:xfrm>
            <a:off x="5671637" y="2778836"/>
            <a:ext cx="1686859" cy="841165"/>
          </a:xfrm>
          <a:prstGeom prst="ellipse">
            <a:avLst/>
          </a:prstGeom>
          <a:noFill/>
          <a:ln w="9525" cap="flat" cmpd="sng" algn="ctr">
            <a:solidFill>
              <a:schemeClr val="bg1">
                <a:lumMod val="95000"/>
              </a:schemeClr>
            </a:solidFill>
            <a:prstDash val="sysDot"/>
            <a:round/>
            <a:headEnd type="none" w="med" len="med"/>
            <a:tailEnd type="none" w="med" len="med"/>
          </a:ln>
          <a:effectLst/>
          <a:extLst/>
        </p:spPr>
        <p:txBody>
          <a:bodyPr vert="horz" wrap="square" lIns="121920" tIns="60960" rIns="121920" bIns="60960" numCol="1" rtlCol="0" anchor="t" anchorCtr="0" compatLnSpc="1">
            <a:prstTxWarp prst="textNoShape">
              <a:avLst/>
            </a:prstTxWarp>
          </a:bodyPr>
          <a:lstStyle/>
          <a:p>
            <a:pPr defTabSz="914377" eaLnBrk="0" fontAlgn="base" hangingPunct="0">
              <a:spcBef>
                <a:spcPct val="0"/>
              </a:spcBef>
              <a:spcAft>
                <a:spcPct val="0"/>
              </a:spcAft>
            </a:pPr>
            <a:endParaRPr lang="en-US" sz="1467">
              <a:solidFill>
                <a:srgbClr val="000000"/>
              </a:solidFill>
            </a:endParaRPr>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9777700" y="1975117"/>
                <a:ext cx="1131593" cy="3077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77" fontAlgn="base">
                  <a:spcBef>
                    <a:spcPct val="0"/>
                  </a:spcBef>
                  <a:spcAft>
                    <a:spcPct val="0"/>
                  </a:spcAft>
                </a:pPr>
                <a:r>
                  <a:rPr lang="en-US" altLang="x-none" sz="1400" dirty="0">
                    <a:solidFill>
                      <a:srgbClr val="5B9BD5"/>
                    </a:solidFill>
                    <a:latin typeface="Arial" charset="0"/>
                    <a:ea typeface="方正兰亭超细黑简体" charset="0"/>
                  </a:rPr>
                  <a:t>Category </a:t>
                </a:r>
                <a14:m>
                  <m:oMath xmlns:m="http://schemas.openxmlformats.org/officeDocument/2006/math">
                    <m:r>
                      <a:rPr lang="en-US" altLang="x-none" sz="1400" i="1" dirty="0">
                        <a:solidFill>
                          <a:srgbClr val="5B9BD5"/>
                        </a:solidFill>
                        <a:latin typeface="Cambria Math" charset="0"/>
                        <a:ea typeface="方正兰亭超细黑简体" charset="0"/>
                      </a:rPr>
                      <m:t>𝑆</m:t>
                    </m:r>
                  </m:oMath>
                </a14:m>
                <a:endParaRPr lang="en-US" altLang="x-none" sz="1400" dirty="0">
                  <a:solidFill>
                    <a:srgbClr val="5B9BD5"/>
                  </a:solidFill>
                  <a:latin typeface="Arial" charset="0"/>
                  <a:ea typeface="方正兰亭超细黑简体" charset="0"/>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4" y="1481338"/>
                <a:ext cx="848695" cy="253916"/>
              </a:xfrm>
              <a:prstGeom prst="rect">
                <a:avLst/>
              </a:prstGeom>
              <a:blipFill rotWithShape="0">
                <a:blip r:embed="rId15"/>
                <a:stretch>
                  <a:fillRect b="-119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cxnSp>
        <p:nvCxnSpPr>
          <p:cNvPr id="8" name="Straight Connector 7"/>
          <p:cNvCxnSpPr/>
          <p:nvPr/>
        </p:nvCxnSpPr>
        <p:spPr bwMode="auto">
          <a:xfrm>
            <a:off x="1282875" y="2693585"/>
            <a:ext cx="9689925"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1287595" y="4278391"/>
            <a:ext cx="9689925"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7457443" y="2862917"/>
                <a:ext cx="1310935" cy="496161"/>
              </a:xfrm>
              <a:prstGeom prst="rect">
                <a:avLst/>
              </a:prstGeom>
              <a:noFill/>
              <a:ln>
                <a:noFill/>
              </a:ln>
            </p:spPr>
            <p:txBody>
              <a:bodyPr wrap="none" lIns="0" tIns="0" rIns="0" bIns="0" rtlCol="0">
                <a:spAutoFit/>
              </a:bodyPr>
              <a:lstStyle/>
              <a:p>
                <a:pPr defTabSz="914377"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groupChr>
                        <m:groupChrPr>
                          <m:chr m:val="→"/>
                          <m:vertJc m:val="bot"/>
                          <m:ctrlPr>
                            <a:rPr lang="en-US" sz="2400" i="1">
                              <a:solidFill>
                                <a:srgbClr val="FFFFFF"/>
                              </a:solidFill>
                              <a:latin typeface="Cambria Math" charset="0"/>
                            </a:rPr>
                          </m:ctrlPr>
                        </m:groupChrPr>
                        <m:e>
                          <m:r>
                            <m:rPr>
                              <m:brk m:alnAt="2"/>
                            </m:rPr>
                            <a:rPr lang="en-US" sz="2400" i="1">
                              <a:solidFill>
                                <a:srgbClr val="FFFFFF"/>
                              </a:solidFill>
                              <a:latin typeface="Cambria Math" charset="0"/>
                            </a:rPr>
                            <m:t> </m:t>
                          </m:r>
                          <m:r>
                            <a:rPr lang="en-US" sz="2400" i="1">
                              <a:solidFill>
                                <a:srgbClr val="FFFFFF"/>
                              </a:solidFill>
                              <a:latin typeface="Cambria Math" charset="0"/>
                            </a:rPr>
                            <m:t>          </m:t>
                          </m:r>
                          <m:r>
                            <a:rPr lang="en-US" sz="2400" i="1">
                              <a:solidFill>
                                <a:srgbClr val="FFFFFF"/>
                              </a:solidFill>
                              <a:latin typeface="Cambria Math" charset="0"/>
                            </a:rPr>
                            <m:t>𝐹</m:t>
                          </m:r>
                          <m:r>
                            <a:rPr lang="en-US" sz="2400" i="1">
                              <a:solidFill>
                                <a:srgbClr val="FFFFFF"/>
                              </a:solidFill>
                              <a:latin typeface="Cambria Math" charset="0"/>
                            </a:rPr>
                            <m:t>           </m:t>
                          </m:r>
                        </m:e>
                      </m:groupChr>
                    </m:oMath>
                  </m:oMathPara>
                </a14:m>
                <a:endParaRPr lang="en-US" sz="2400" dirty="0">
                  <a:solidFill>
                    <a:srgbClr val="FFFFFF"/>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93082" y="2147187"/>
                <a:ext cx="975588" cy="372153"/>
              </a:xfrm>
              <a:prstGeom prst="rect">
                <a:avLst/>
              </a:prstGeom>
              <a:blipFill rotWithShape="0">
                <a:blip r:embed="rId1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143870" y="4945765"/>
                <a:ext cx="372281" cy="359009"/>
              </a:xfrm>
              <a:prstGeom prst="rect">
                <a:avLst/>
              </a:prstGeom>
              <a:noFill/>
            </p:spPr>
            <p:txBody>
              <a:bodyPr wrap="none" rtlCol="0">
                <a:spAutoFit/>
              </a:bodyPr>
              <a:lstStyle/>
              <a:p>
                <a:pPr defTabSz="914377"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733" i="1">
                          <a:solidFill>
                            <a:srgbClr val="FFFFFF"/>
                          </a:solidFill>
                          <a:latin typeface="Cambria Math" charset="0"/>
                        </a:rPr>
                        <m:t>𝑇</m:t>
                      </m:r>
                    </m:oMath>
                  </m:oMathPara>
                </a14:m>
                <a:endParaRPr lang="en-US" sz="1733" dirty="0">
                  <a:solidFill>
                    <a:srgbClr val="FFFFFF"/>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357902" y="3709323"/>
                <a:ext cx="326179" cy="292388"/>
              </a:xfrm>
              <a:prstGeom prst="rect">
                <a:avLst/>
              </a:prstGeom>
              <a:blipFill rotWithShape="0">
                <a:blip r:embed="rId17"/>
                <a:stretch>
                  <a:fillRect/>
                </a:stretch>
              </a:blipFill>
            </p:spPr>
            <p:txBody>
              <a:bodyPr/>
              <a:lstStyle/>
              <a:p>
                <a:r>
                  <a:rPr lang="en-US">
                    <a:noFill/>
                  </a:rPr>
                  <a:t> </a:t>
                </a:r>
              </a:p>
            </p:txBody>
          </p:sp>
        </mc:Fallback>
      </mc:AlternateContent>
      <p:cxnSp>
        <p:nvCxnSpPr>
          <p:cNvPr id="48" name="Curved Connector 47"/>
          <p:cNvCxnSpPr>
            <a:stCxn id="5" idx="2"/>
            <a:endCxn id="41" idx="2"/>
          </p:cNvCxnSpPr>
          <p:nvPr/>
        </p:nvCxnSpPr>
        <p:spPr bwMode="auto">
          <a:xfrm rot="16200000" flipH="1">
            <a:off x="6562479" y="4537242"/>
            <a:ext cx="5148" cy="1529916"/>
          </a:xfrm>
          <a:prstGeom prst="curvedConnector3">
            <a:avLst>
              <a:gd name="adj1" fmla="val 4540559"/>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6562479" y="4178233"/>
            <a:ext cx="5148" cy="1529916"/>
          </a:xfrm>
          <a:prstGeom prst="curvedConnector3">
            <a:avLst>
              <a:gd name="adj1" fmla="val -4440559"/>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6353137" y="4297666"/>
                <a:ext cx="486987" cy="338554"/>
              </a:xfrm>
              <a:prstGeom prst="rect">
                <a:avLst/>
              </a:prstGeom>
              <a:noFill/>
            </p:spPr>
            <p:txBody>
              <a:bodyPr wrap="square" rtlCol="0">
                <a:spAutoFit/>
              </a:bodyPr>
              <a:lstStyle/>
              <a:p>
                <a:pPr defTabSz="914377"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600" i="1">
                          <a:solidFill>
                            <a:srgbClr val="FFFFFF"/>
                          </a:solidFill>
                          <a:latin typeface="Cambria Math" charset="0"/>
                        </a:rPr>
                        <m:t>𝐹</m:t>
                      </m:r>
                    </m:oMath>
                  </m:oMathPara>
                </a14:m>
                <a:endParaRPr lang="en-US" sz="1600" dirty="0">
                  <a:solidFill>
                    <a:srgbClr val="FFFFFF"/>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49"/>
                <a:ext cx="365240" cy="276999"/>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6332599" y="5651472"/>
                <a:ext cx="486987" cy="338554"/>
              </a:xfrm>
              <a:prstGeom prst="rect">
                <a:avLst/>
              </a:prstGeom>
              <a:noFill/>
            </p:spPr>
            <p:txBody>
              <a:bodyPr wrap="square" rtlCol="0">
                <a:spAutoFit/>
              </a:bodyPr>
              <a:lstStyle/>
              <a:p>
                <a:pPr defTabSz="914377"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600" i="1">
                          <a:solidFill>
                            <a:srgbClr val="FFFFFF"/>
                          </a:solidFill>
                          <a:latin typeface="Cambria Math" charset="0"/>
                        </a:rPr>
                        <m:t>𝐺</m:t>
                      </m:r>
                    </m:oMath>
                  </m:oMathPara>
                </a14:m>
                <a:endParaRPr lang="en-US" sz="1600" dirty="0">
                  <a:solidFill>
                    <a:srgbClr val="FFFFFF"/>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49449" y="4238604"/>
                <a:ext cx="365240" cy="276999"/>
              </a:xfrm>
              <a:prstGeom prst="rect">
                <a:avLst/>
              </a:prstGeom>
              <a:blipFill rotWithShape="0">
                <a:blip r:embed="rId19"/>
                <a:stretch>
                  <a:fillRect/>
                </a:stretch>
              </a:blipFill>
            </p:spPr>
            <p:txBody>
              <a:bodyPr/>
              <a:lstStyle/>
              <a:p>
                <a:r>
                  <a:rPr lang="en-US">
                    <a:noFill/>
                  </a:rPr>
                  <a:t> </a:t>
                </a:r>
              </a:p>
            </p:txBody>
          </p:sp>
        </mc:Fallback>
      </mc:AlternateContent>
      <p:cxnSp>
        <p:nvCxnSpPr>
          <p:cNvPr id="56" name="Straight Arrow Connector 55"/>
          <p:cNvCxnSpPr/>
          <p:nvPr/>
        </p:nvCxnSpPr>
        <p:spPr bwMode="auto">
          <a:xfrm>
            <a:off x="6576092" y="4825803"/>
            <a:ext cx="0" cy="64642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6485087" y="4936782"/>
                <a:ext cx="486987" cy="338554"/>
              </a:xfrm>
              <a:prstGeom prst="rect">
                <a:avLst/>
              </a:prstGeom>
              <a:noFill/>
            </p:spPr>
            <p:txBody>
              <a:bodyPr wrap="square" rtlCol="0">
                <a:spAutoFit/>
              </a:bodyPr>
              <a:lstStyle/>
              <a:p>
                <a:pPr defTabSz="914377"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600" i="1">
                          <a:solidFill>
                            <a:srgbClr val="FFFFFF"/>
                          </a:solidFill>
                          <a:latin typeface="Cambria Math" charset="0"/>
                          <a:ea typeface="Cambria Math" charset="0"/>
                          <a:cs typeface="Cambria Math" charset="0"/>
                        </a:rPr>
                        <m:t>𝜂</m:t>
                      </m:r>
                    </m:oMath>
                  </m:oMathPara>
                </a14:m>
                <a:endParaRPr lang="en-US" sz="1600" dirty="0">
                  <a:solidFill>
                    <a:srgbClr val="FFFFFF"/>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63815" y="3702586"/>
                <a:ext cx="365240" cy="276999"/>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671128" y="2003677"/>
                <a:ext cx="238334" cy="328231"/>
              </a:xfrm>
              <a:prstGeom prst="rect">
                <a:avLst/>
              </a:prstGeom>
              <a:noFill/>
              <a:ln>
                <a:noFill/>
              </a:ln>
            </p:spPr>
            <p:txBody>
              <a:bodyPr wrap="none" lIns="0" tIns="0" rIns="0" bIns="0" rtlCol="0">
                <a:spAutoFit/>
              </a:bodyPr>
              <a:lstStyle/>
              <a:p>
                <a:pPr defTabSz="914377"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2133" i="1">
                          <a:solidFill>
                            <a:srgbClr val="FFFFFF"/>
                          </a:solidFill>
                          <a:latin typeface="Cambria Math" charset="0"/>
                        </a:rPr>
                        <m:t>𝐴</m:t>
                      </m:r>
                    </m:oMath>
                  </m:oMathPara>
                </a14:m>
                <a:endParaRPr lang="en-US" sz="2400" dirty="0">
                  <a:solidFill>
                    <a:srgbClr val="FFFFFF"/>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53346" y="1502757"/>
                <a:ext cx="178318" cy="246221"/>
              </a:xfrm>
              <a:prstGeom prst="rect">
                <a:avLst/>
              </a:prstGeom>
              <a:blipFill rotWithShape="0">
                <a:blip r:embed="rId21"/>
                <a:stretch>
                  <a:fillRect l="-27586" r="-24138" b="-5000"/>
                </a:stretch>
              </a:blipFill>
              <a:ln>
                <a:noFill/>
              </a:ln>
            </p:spPr>
            <p:txBody>
              <a:bodyPr/>
              <a:lstStyle/>
              <a:p>
                <a:r>
                  <a:rPr lang="en-US">
                    <a:noFill/>
                  </a:rPr>
                  <a:t> </a:t>
                </a:r>
              </a:p>
            </p:txBody>
          </p:sp>
        </mc:Fallback>
      </mc:AlternateContent>
      <p:sp>
        <p:nvSpPr>
          <p:cNvPr id="4" name="Oval 3"/>
          <p:cNvSpPr/>
          <p:nvPr/>
        </p:nvSpPr>
        <p:spPr bwMode="auto">
          <a:xfrm>
            <a:off x="5961835" y="2131066"/>
            <a:ext cx="89732" cy="89732"/>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121920" tIns="60960" rIns="121920" bIns="60960" numCol="1" rtlCol="0" anchor="t" anchorCtr="0" compatLnSpc="1">
            <a:prstTxWarp prst="textNoShape">
              <a:avLst/>
            </a:prstTxWarp>
          </a:bodyPr>
          <a:lstStyle/>
          <a:p>
            <a:pPr defTabSz="914377" eaLnBrk="0" fontAlgn="base" hangingPunct="0">
              <a:spcBef>
                <a:spcPct val="0"/>
              </a:spcBef>
              <a:spcAft>
                <a:spcPct val="0"/>
              </a:spcAft>
            </a:pPr>
            <a:endParaRPr lang="en-US" sz="1733">
              <a:solidFill>
                <a:srgbClr val="000000"/>
              </a:solidFill>
            </a:endParaRPr>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6051568" y="2035252"/>
                <a:ext cx="1485025" cy="3077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77" fontAlgn="base">
                  <a:spcBef>
                    <a:spcPct val="0"/>
                  </a:spcBef>
                  <a:spcAft>
                    <a:spcPct val="0"/>
                  </a:spcAft>
                </a:pPr>
                <a:r>
                  <a:rPr lang="en-US" altLang="x-none" sz="1400">
                    <a:solidFill>
                      <a:srgbClr val="5B9BD5"/>
                    </a:solidFill>
                    <a:latin typeface="Arial" charset="0"/>
                    <a:ea typeface="方正兰亭超细黑简体" charset="0"/>
                  </a:rPr>
                  <a:t>Object / Set </a:t>
                </a:r>
                <a14:m>
                  <m:oMath xmlns:m="http://schemas.openxmlformats.org/officeDocument/2006/math">
                    <m:r>
                      <a:rPr lang="en-US" altLang="x-none" sz="1400" i="1" dirty="0">
                        <a:solidFill>
                          <a:srgbClr val="5B9BD5"/>
                        </a:solidFill>
                        <a:latin typeface="Cambria Math" charset="0"/>
                        <a:ea typeface="方正兰亭超细黑简体" charset="0"/>
                      </a:rPr>
                      <m:t>𝐴</m:t>
                    </m:r>
                  </m:oMath>
                </a14:m>
                <a:endParaRPr lang="en-US" altLang="x-none" sz="1400" dirty="0">
                  <a:solidFill>
                    <a:srgbClr val="5B9BD5"/>
                  </a:solidFill>
                  <a:latin typeface="Arial" charset="0"/>
                  <a:ea typeface="方正兰亭超细黑简体" charset="0"/>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5" y="1526439"/>
                <a:ext cx="1113769" cy="253916"/>
              </a:xfrm>
              <a:prstGeom prst="rect">
                <a:avLst/>
              </a:prstGeom>
              <a:blipFill rotWithShape="0">
                <a:blip r:embed="rId22"/>
                <a:stretch>
                  <a:fillRect b="-119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7622072" y="3726250"/>
                <a:ext cx="1485025" cy="3077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77" fontAlgn="base">
                  <a:spcBef>
                    <a:spcPct val="0"/>
                  </a:spcBef>
                  <a:spcAft>
                    <a:spcPct val="0"/>
                  </a:spcAft>
                </a:pPr>
                <a:r>
                  <a:rPr lang="en-US" altLang="x-none" sz="1400" dirty="0">
                    <a:solidFill>
                      <a:srgbClr val="5B9BD5"/>
                    </a:solidFill>
                    <a:latin typeface="Arial" charset="0"/>
                    <a:ea typeface="方正兰亭超细黑简体" charset="0"/>
                  </a:rPr>
                  <a:t>Functor </a:t>
                </a:r>
                <a14:m>
                  <m:oMath xmlns:m="http://schemas.openxmlformats.org/officeDocument/2006/math">
                    <m:r>
                      <a:rPr lang="en-US" altLang="x-none" sz="1400" i="1" dirty="0">
                        <a:solidFill>
                          <a:srgbClr val="5B9BD5"/>
                        </a:solidFill>
                        <a:latin typeface="Cambria Math" charset="0"/>
                        <a:ea typeface="方正兰亭超细黑简体" charset="0"/>
                      </a:rPr>
                      <m:t>𝐹</m:t>
                    </m:r>
                  </m:oMath>
                </a14:m>
                <a:endParaRPr lang="en-US" altLang="x-none" sz="1400" dirty="0">
                  <a:solidFill>
                    <a:srgbClr val="5B9BD5"/>
                  </a:solidFill>
                  <a:latin typeface="Arial" charset="0"/>
                  <a:ea typeface="方正兰亭超细黑简体" charset="0"/>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3" y="2794687"/>
                <a:ext cx="1113769" cy="253916"/>
              </a:xfrm>
              <a:prstGeom prst="rect">
                <a:avLst/>
              </a:prstGeom>
              <a:blipFill rotWithShape="0">
                <a:blip r:embed="rId23"/>
                <a:stretch>
                  <a:fillRect b="-119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8056478" y="5463068"/>
                <a:ext cx="2241433" cy="3077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77" fontAlgn="base">
                  <a:spcBef>
                    <a:spcPct val="0"/>
                  </a:spcBef>
                  <a:spcAft>
                    <a:spcPct val="0"/>
                  </a:spcAft>
                </a:pPr>
                <a:r>
                  <a:rPr lang="en-US" altLang="x-none" sz="1400" dirty="0">
                    <a:solidFill>
                      <a:srgbClr val="5B9BD5"/>
                    </a:solidFill>
                    <a:latin typeface="Arial" charset="0"/>
                    <a:ea typeface="方正兰亭超细黑简体" charset="0"/>
                  </a:rPr>
                  <a:t>Natural Transformation </a:t>
                </a:r>
                <a14:m>
                  <m:oMath xmlns:m="http://schemas.openxmlformats.org/officeDocument/2006/math">
                    <m:r>
                      <a:rPr lang="en-US" altLang="x-none" sz="1400" i="1" dirty="0">
                        <a:solidFill>
                          <a:srgbClr val="5B9BD5"/>
                        </a:solidFill>
                        <a:latin typeface="Cambria Math" charset="0"/>
                        <a:ea typeface="Cambria Math" charset="0"/>
                        <a:cs typeface="Cambria Math" charset="0"/>
                      </a:rPr>
                      <m:t>𝜂</m:t>
                    </m:r>
                  </m:oMath>
                </a14:m>
                <a:endParaRPr lang="en-US" altLang="x-none" sz="1400" dirty="0">
                  <a:solidFill>
                    <a:srgbClr val="5B9BD5"/>
                  </a:solidFill>
                  <a:latin typeface="Arial" charset="0"/>
                  <a:ea typeface="方正兰亭超细黑简体" charset="0"/>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58" y="4097301"/>
                <a:ext cx="1681075" cy="253916"/>
              </a:xfrm>
              <a:prstGeom prst="rect">
                <a:avLst/>
              </a:prstGeom>
              <a:blipFill rotWithShape="0">
                <a:blip r:embed="rId24"/>
                <a:stretch>
                  <a:fillRect b="-119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nvGrpSpPr>
          <p:cNvPr id="63" name="Group 62"/>
          <p:cNvGrpSpPr/>
          <p:nvPr/>
        </p:nvGrpSpPr>
        <p:grpSpPr>
          <a:xfrm>
            <a:off x="5966931" y="2773689"/>
            <a:ext cx="1036311" cy="791119"/>
            <a:chOff x="1346666" y="2096729"/>
            <a:chExt cx="1382770" cy="962702"/>
          </a:xfrm>
        </p:grpSpPr>
        <p:cxnSp>
          <p:nvCxnSpPr>
            <p:cNvPr id="64" name="28 Conector recto"/>
            <p:cNvCxnSpPr/>
            <p:nvPr/>
          </p:nvCxnSpPr>
          <p:spPr bwMode="auto">
            <a:xfrm flipH="1">
              <a:off x="1608276" y="2404598"/>
              <a:ext cx="488224" cy="41509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31 Conector recto"/>
            <p:cNvCxnSpPr/>
            <p:nvPr/>
          </p:nvCxnSpPr>
          <p:spPr bwMode="auto">
            <a:xfrm flipH="1" flipV="1">
              <a:off x="2096500" y="2404598"/>
              <a:ext cx="460069" cy="41400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6" name="54 CuadroTexto"/>
            <p:cNvSpPr txBox="1"/>
            <p:nvPr/>
          </p:nvSpPr>
          <p:spPr>
            <a:xfrm>
              <a:off x="1870689" y="2096729"/>
              <a:ext cx="297619" cy="337076"/>
            </a:xfrm>
            <a:prstGeom prst="rect">
              <a:avLst/>
            </a:prstGeom>
            <a:noFill/>
          </p:spPr>
          <p:txBody>
            <a:bodyPr wrap="square" rtlCol="0">
              <a:spAutoFit/>
            </a:bodyPr>
            <a:lstStyle/>
            <a:p>
              <a:pPr defTabSz="914377" eaLnBrk="0" fontAlgn="base" hangingPunct="0">
                <a:spcBef>
                  <a:spcPct val="0"/>
                </a:spcBef>
                <a:spcAft>
                  <a:spcPct val="0"/>
                </a:spcAft>
              </a:pPr>
              <a:r>
                <a:rPr lang="en-GB" sz="1200" dirty="0">
                  <a:solidFill>
                    <a:srgbClr val="FFFFFF"/>
                  </a:solidFill>
                  <a:latin typeface="Capitals" charset="0"/>
                  <a:ea typeface="Capitals" charset="0"/>
                  <a:cs typeface="Capitals" charset="0"/>
                </a:rPr>
                <a:t>B</a:t>
              </a:r>
              <a:endParaRPr lang="en-GB" sz="533" dirty="0">
                <a:solidFill>
                  <a:srgbClr val="FFFFFF"/>
                </a:solidFill>
                <a:latin typeface="Capitals" charset="0"/>
                <a:ea typeface="Capitals" charset="0"/>
                <a:cs typeface="Capitals" charset="0"/>
              </a:endParaRPr>
            </a:p>
          </p:txBody>
        </p:sp>
        <p:sp>
          <p:nvSpPr>
            <p:cNvPr id="67" name="54 CuadroTexto"/>
            <p:cNvSpPr txBox="1"/>
            <p:nvPr/>
          </p:nvSpPr>
          <p:spPr>
            <a:xfrm>
              <a:off x="1346666" y="2703186"/>
              <a:ext cx="383294" cy="337076"/>
            </a:xfrm>
            <a:prstGeom prst="rect">
              <a:avLst/>
            </a:prstGeom>
            <a:noFill/>
          </p:spPr>
          <p:txBody>
            <a:bodyPr wrap="none" rtlCol="0">
              <a:spAutoFit/>
            </a:bodyPr>
            <a:lstStyle/>
            <a:p>
              <a:pPr defTabSz="914377" eaLnBrk="0" fontAlgn="base" hangingPunct="0">
                <a:spcBef>
                  <a:spcPct val="0"/>
                </a:spcBef>
                <a:spcAft>
                  <a:spcPct val="0"/>
                </a:spcAft>
              </a:pPr>
              <a:r>
                <a:rPr lang="en-GB" sz="1200" dirty="0">
                  <a:solidFill>
                    <a:srgbClr val="FFFFFF"/>
                  </a:solidFill>
                  <a:latin typeface="Capitals" charset="0"/>
                  <a:ea typeface="Capitals" charset="0"/>
                  <a:cs typeface="Capitals" charset="0"/>
                </a:rPr>
                <a:t>A</a:t>
              </a:r>
              <a:endParaRPr lang="en-GB" sz="533" dirty="0">
                <a:solidFill>
                  <a:srgbClr val="FFFFFF"/>
                </a:solidFill>
                <a:latin typeface="Capitals" charset="0"/>
                <a:ea typeface="Capitals" charset="0"/>
                <a:cs typeface="Capitals" charset="0"/>
              </a:endParaRPr>
            </a:p>
          </p:txBody>
        </p:sp>
        <p:sp>
          <p:nvSpPr>
            <p:cNvPr id="68" name="54 CuadroTexto"/>
            <p:cNvSpPr txBox="1"/>
            <p:nvPr/>
          </p:nvSpPr>
          <p:spPr>
            <a:xfrm>
              <a:off x="2475442" y="2722355"/>
              <a:ext cx="253994" cy="337076"/>
            </a:xfrm>
            <a:prstGeom prst="rect">
              <a:avLst/>
            </a:prstGeom>
            <a:noFill/>
          </p:spPr>
          <p:txBody>
            <a:bodyPr wrap="square" rtlCol="0">
              <a:spAutoFit/>
            </a:bodyPr>
            <a:lstStyle/>
            <a:p>
              <a:pPr defTabSz="914377" eaLnBrk="0" fontAlgn="base" hangingPunct="0">
                <a:spcBef>
                  <a:spcPct val="0"/>
                </a:spcBef>
                <a:spcAft>
                  <a:spcPct val="0"/>
                </a:spcAft>
              </a:pPr>
              <a:r>
                <a:rPr lang="en-GB" sz="1200" dirty="0">
                  <a:solidFill>
                    <a:srgbClr val="FFFFFF"/>
                  </a:solidFill>
                  <a:latin typeface="Capitals" charset="0"/>
                  <a:ea typeface="Capitals" charset="0"/>
                  <a:cs typeface="Capitals" charset="0"/>
                </a:rPr>
                <a:t>C</a:t>
              </a:r>
              <a:endParaRPr lang="en-GB" sz="533" dirty="0">
                <a:solidFill>
                  <a:srgbClr val="FFFFFF"/>
                </a:solidFill>
                <a:latin typeface="Capitals" charset="0"/>
                <a:ea typeface="Capitals" charset="0"/>
                <a:cs typeface="Capitals" charset="0"/>
              </a:endParaRPr>
            </a:p>
          </p:txBody>
        </p:sp>
      </p:grpSp>
      <p:sp>
        <p:nvSpPr>
          <p:cNvPr id="69" name="Oval 68"/>
          <p:cNvSpPr/>
          <p:nvPr/>
        </p:nvSpPr>
        <p:spPr bwMode="auto">
          <a:xfrm>
            <a:off x="8857173" y="2815804"/>
            <a:ext cx="1686859" cy="841165"/>
          </a:xfrm>
          <a:prstGeom prst="ellipse">
            <a:avLst/>
          </a:prstGeom>
          <a:noFill/>
          <a:ln w="9525" cap="flat" cmpd="sng" algn="ctr">
            <a:solidFill>
              <a:schemeClr val="bg1">
                <a:lumMod val="95000"/>
              </a:schemeClr>
            </a:solidFill>
            <a:prstDash val="sysDot"/>
            <a:round/>
            <a:headEnd type="none" w="med" len="med"/>
            <a:tailEnd type="none" w="med" len="med"/>
          </a:ln>
          <a:effectLst/>
          <a:extLst/>
        </p:spPr>
        <p:txBody>
          <a:bodyPr vert="horz" wrap="square" lIns="121920" tIns="60960" rIns="121920" bIns="60960" numCol="1" rtlCol="0" anchor="t" anchorCtr="0" compatLnSpc="1">
            <a:prstTxWarp prst="textNoShape">
              <a:avLst/>
            </a:prstTxWarp>
          </a:bodyPr>
          <a:lstStyle/>
          <a:p>
            <a:pPr defTabSz="914377" eaLnBrk="0" fontAlgn="base" hangingPunct="0">
              <a:spcBef>
                <a:spcPct val="0"/>
              </a:spcBef>
              <a:spcAft>
                <a:spcPct val="0"/>
              </a:spcAft>
            </a:pPr>
            <a:endParaRPr lang="en-US" sz="1467">
              <a:solidFill>
                <a:srgbClr val="000000"/>
              </a:solidFill>
            </a:endParaRPr>
          </a:p>
        </p:txBody>
      </p:sp>
      <p:grpSp>
        <p:nvGrpSpPr>
          <p:cNvPr id="70" name="Group 69"/>
          <p:cNvGrpSpPr/>
          <p:nvPr/>
        </p:nvGrpSpPr>
        <p:grpSpPr>
          <a:xfrm>
            <a:off x="9111602" y="2775617"/>
            <a:ext cx="1250781" cy="796400"/>
            <a:chOff x="1904406" y="2950664"/>
            <a:chExt cx="938086" cy="597300"/>
          </a:xfrm>
        </p:grpSpPr>
        <p:cxnSp>
          <p:nvCxnSpPr>
            <p:cNvPr id="71" name="28 Conector recto"/>
            <p:cNvCxnSpPr/>
            <p:nvPr/>
          </p:nvCxnSpPr>
          <p:spPr bwMode="auto">
            <a:xfrm flipH="1">
              <a:off x="2087674" y="3140412"/>
              <a:ext cx="274423" cy="25583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2" name="31 Conector recto"/>
            <p:cNvCxnSpPr/>
            <p:nvPr/>
          </p:nvCxnSpPr>
          <p:spPr bwMode="auto">
            <a:xfrm flipH="1" flipV="1">
              <a:off x="2362097" y="3140412"/>
              <a:ext cx="258597" cy="255162"/>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3" name="54 CuadroTexto"/>
            <p:cNvSpPr txBox="1"/>
            <p:nvPr/>
          </p:nvSpPr>
          <p:spPr>
            <a:xfrm>
              <a:off x="2235172" y="2950664"/>
              <a:ext cx="286297" cy="207749"/>
            </a:xfrm>
            <a:prstGeom prst="rect">
              <a:avLst/>
            </a:prstGeom>
            <a:noFill/>
          </p:spPr>
          <p:txBody>
            <a:bodyPr wrap="square" rtlCol="0">
              <a:spAutoFit/>
            </a:bodyPr>
            <a:lstStyle/>
            <a:p>
              <a:pPr defTabSz="914377" eaLnBrk="0" fontAlgn="base" hangingPunct="0">
                <a:spcBef>
                  <a:spcPct val="0"/>
                </a:spcBef>
                <a:spcAft>
                  <a:spcPct val="0"/>
                </a:spcAft>
              </a:pPr>
              <a:r>
                <a:rPr lang="en-GB" sz="1200" dirty="0">
                  <a:solidFill>
                    <a:srgbClr val="FFFFFF"/>
                  </a:solidFill>
                  <a:latin typeface="Capitals" charset="0"/>
                  <a:ea typeface="Capitals" charset="0"/>
                  <a:cs typeface="Capitals" charset="0"/>
                </a:rPr>
                <a:t>E</a:t>
              </a:r>
              <a:endParaRPr lang="en-GB" sz="533" dirty="0">
                <a:solidFill>
                  <a:srgbClr val="FFFFFF"/>
                </a:solidFill>
                <a:latin typeface="Capitals" charset="0"/>
                <a:ea typeface="Capitals" charset="0"/>
                <a:cs typeface="Capitals" charset="0"/>
              </a:endParaRPr>
            </a:p>
          </p:txBody>
        </p:sp>
        <p:sp>
          <p:nvSpPr>
            <p:cNvPr id="74" name="54 CuadroTexto"/>
            <p:cNvSpPr txBox="1"/>
            <p:nvPr/>
          </p:nvSpPr>
          <p:spPr>
            <a:xfrm>
              <a:off x="1904406" y="3335754"/>
              <a:ext cx="330766" cy="207749"/>
            </a:xfrm>
            <a:prstGeom prst="rect">
              <a:avLst/>
            </a:prstGeom>
            <a:noFill/>
          </p:spPr>
          <p:txBody>
            <a:bodyPr wrap="square" rtlCol="0">
              <a:spAutoFit/>
            </a:bodyPr>
            <a:lstStyle/>
            <a:p>
              <a:pPr defTabSz="914377" eaLnBrk="0" fontAlgn="base" hangingPunct="0">
                <a:spcBef>
                  <a:spcPct val="0"/>
                </a:spcBef>
                <a:spcAft>
                  <a:spcPct val="0"/>
                </a:spcAft>
              </a:pPr>
              <a:r>
                <a:rPr lang="en-GB" sz="1200">
                  <a:solidFill>
                    <a:srgbClr val="FFFFFF"/>
                  </a:solidFill>
                  <a:latin typeface="Capitals" charset="0"/>
                  <a:ea typeface="Capitals" charset="0"/>
                  <a:cs typeface="Capitals" charset="0"/>
                </a:rPr>
                <a:t>D</a:t>
              </a:r>
              <a:endParaRPr lang="en-GB" sz="533" dirty="0">
                <a:solidFill>
                  <a:srgbClr val="FFFFFF"/>
                </a:solidFill>
                <a:latin typeface="Capitals" charset="0"/>
                <a:ea typeface="Capitals" charset="0"/>
                <a:cs typeface="Capitals" charset="0"/>
              </a:endParaRPr>
            </a:p>
          </p:txBody>
        </p:sp>
        <p:sp>
          <p:nvSpPr>
            <p:cNvPr id="75" name="54 CuadroTexto"/>
            <p:cNvSpPr txBox="1"/>
            <p:nvPr/>
          </p:nvSpPr>
          <p:spPr>
            <a:xfrm>
              <a:off x="2556195" y="3340215"/>
              <a:ext cx="286297" cy="207749"/>
            </a:xfrm>
            <a:prstGeom prst="rect">
              <a:avLst/>
            </a:prstGeom>
            <a:noFill/>
          </p:spPr>
          <p:txBody>
            <a:bodyPr wrap="square" rtlCol="0">
              <a:spAutoFit/>
            </a:bodyPr>
            <a:lstStyle/>
            <a:p>
              <a:pPr defTabSz="914377" eaLnBrk="0" fontAlgn="base" hangingPunct="0">
                <a:spcBef>
                  <a:spcPct val="0"/>
                </a:spcBef>
                <a:spcAft>
                  <a:spcPct val="0"/>
                </a:spcAft>
              </a:pPr>
              <a:r>
                <a:rPr lang="en-GB" sz="1200" dirty="0">
                  <a:solidFill>
                    <a:srgbClr val="FFFFFF"/>
                  </a:solidFill>
                  <a:latin typeface="Capitals" charset="0"/>
                  <a:ea typeface="Capitals" charset="0"/>
                  <a:cs typeface="Capitals" charset="0"/>
                </a:rPr>
                <a:t>F</a:t>
              </a:r>
              <a:endParaRPr lang="en-GB" sz="533" dirty="0">
                <a:solidFill>
                  <a:srgbClr val="FFFFFF"/>
                </a:solidFill>
                <a:latin typeface="Capitals" charset="0"/>
                <a:ea typeface="Capitals" charset="0"/>
                <a:cs typeface="Capitals" charset="0"/>
              </a:endParaRPr>
            </a:p>
          </p:txBody>
        </p:sp>
      </p:grpSp>
      <p:cxnSp>
        <p:nvCxnSpPr>
          <p:cNvPr id="7" name="Curved Connector 6"/>
          <p:cNvCxnSpPr>
            <a:stCxn id="66" idx="3"/>
            <a:endCxn id="73" idx="0"/>
          </p:cNvCxnSpPr>
          <p:nvPr/>
        </p:nvCxnSpPr>
        <p:spPr bwMode="auto">
          <a:xfrm flipV="1">
            <a:off x="6582707" y="2775616"/>
            <a:ext cx="3160781" cy="136573"/>
          </a:xfrm>
          <a:prstGeom prst="curvedConnector4">
            <a:avLst>
              <a:gd name="adj1" fmla="val 46981"/>
              <a:gd name="adj2" fmla="val 268794"/>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6" name="Curved Connector 75"/>
          <p:cNvCxnSpPr>
            <a:stCxn id="67" idx="2"/>
            <a:endCxn id="74" idx="2"/>
          </p:cNvCxnSpPr>
          <p:nvPr/>
        </p:nvCxnSpPr>
        <p:spPr bwMode="auto">
          <a:xfrm rot="16200000" flipH="1">
            <a:off x="7712830" y="1946785"/>
            <a:ext cx="17012" cy="3221553"/>
          </a:xfrm>
          <a:prstGeom prst="curvedConnector3">
            <a:avLst>
              <a:gd name="adj1" fmla="val 1443757"/>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7" name="Curved Connector 76"/>
          <p:cNvCxnSpPr>
            <a:stCxn id="68" idx="2"/>
            <a:endCxn id="75" idx="1"/>
          </p:cNvCxnSpPr>
          <p:nvPr/>
        </p:nvCxnSpPr>
        <p:spPr bwMode="auto">
          <a:xfrm rot="5400000" flipH="1" flipV="1">
            <a:off x="8378714" y="1962868"/>
            <a:ext cx="131290" cy="3072589"/>
          </a:xfrm>
          <a:prstGeom prst="curvedConnector4">
            <a:avLst>
              <a:gd name="adj1" fmla="val -174118"/>
              <a:gd name="adj2" fmla="val 51549"/>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8" name="Curved Connector 77"/>
          <p:cNvCxnSpPr/>
          <p:nvPr/>
        </p:nvCxnSpPr>
        <p:spPr bwMode="auto">
          <a:xfrm flipV="1">
            <a:off x="6332599" y="3189205"/>
            <a:ext cx="3220024" cy="82851"/>
          </a:xfrm>
          <a:prstGeom prst="curvedConnector3">
            <a:avLst>
              <a:gd name="adj1" fmla="val 50000"/>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9" name="Curved Connector 78"/>
          <p:cNvCxnSpPr/>
          <p:nvPr/>
        </p:nvCxnSpPr>
        <p:spPr bwMode="auto">
          <a:xfrm>
            <a:off x="6686747" y="3109667"/>
            <a:ext cx="3247605" cy="79539"/>
          </a:xfrm>
          <a:prstGeom prst="curvedConnector3">
            <a:avLst>
              <a:gd name="adj1" fmla="val 50000"/>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63223043"/>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7195" y="0"/>
            <a:ext cx="9717609" cy="6858000"/>
          </a:xfrm>
          <a:prstGeom prst="rect">
            <a:avLst/>
          </a:prstGeom>
        </p:spPr>
      </p:pic>
    </p:spTree>
    <p:extLst>
      <p:ext uri="{BB962C8B-B14F-4D97-AF65-F5344CB8AC3E}">
        <p14:creationId xmlns:p14="http://schemas.microsoft.com/office/powerpoint/2010/main" val="1308201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可计算图形语意：</a:t>
            </a:r>
            <a:r>
              <a:rPr lang="en-US" altLang="zh-CN" dirty="0" smtClean="0">
                <a:latin typeface="黑体" panose="02010609060101010101" pitchFamily="49" charset="-122"/>
                <a:ea typeface="黑体" panose="02010609060101010101" pitchFamily="49" charset="-122"/>
              </a:rPr>
              <a:t>Computable Semantics</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a:stretch>
            <a:fillRect/>
          </a:stretch>
        </p:blipFill>
        <p:spPr>
          <a:xfrm>
            <a:off x="255690" y="1793079"/>
            <a:ext cx="5840309" cy="4390736"/>
          </a:xfrm>
          <a:prstGeom prst="rect">
            <a:avLst/>
          </a:prstGeom>
        </p:spPr>
      </p:pic>
      <p:pic>
        <p:nvPicPr>
          <p:cNvPr id="5" name="Picture 4"/>
          <p:cNvPicPr>
            <a:picLocks noChangeAspect="1"/>
          </p:cNvPicPr>
          <p:nvPr/>
        </p:nvPicPr>
        <p:blipFill>
          <a:blip r:embed="rId3"/>
          <a:stretch>
            <a:fillRect/>
          </a:stretch>
        </p:blipFill>
        <p:spPr>
          <a:xfrm>
            <a:off x="6095999" y="1795113"/>
            <a:ext cx="5841078" cy="4388702"/>
          </a:xfrm>
          <a:prstGeom prst="rect">
            <a:avLst/>
          </a:prstGeom>
        </p:spPr>
      </p:pic>
    </p:spTree>
    <p:extLst>
      <p:ext uri="{BB962C8B-B14F-4D97-AF65-F5344CB8AC3E}">
        <p14:creationId xmlns:p14="http://schemas.microsoft.com/office/powerpoint/2010/main" val="17047733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可计算图：</a:t>
            </a:r>
            <a:r>
              <a:rPr lang="en-US" altLang="zh-CN" dirty="0" smtClean="0">
                <a:latin typeface="黑体" panose="02010609060101010101" pitchFamily="49" charset="-122"/>
                <a:ea typeface="黑体" panose="02010609060101010101" pitchFamily="49" charset="-122"/>
              </a:rPr>
              <a:t>Computable Diagrams</a:t>
            </a:r>
            <a:endParaRPr lang="zh-CN" altLang="en-US" dirty="0">
              <a:latin typeface="黑体" panose="02010609060101010101" pitchFamily="49" charset="-122"/>
              <a:ea typeface="黑体" panose="02010609060101010101" pitchFamily="49" charset="-122"/>
            </a:endParaRPr>
          </a:p>
        </p:txBody>
      </p:sp>
      <p:pic>
        <p:nvPicPr>
          <p:cNvPr id="3" name="Picture 2"/>
          <p:cNvPicPr>
            <a:picLocks noChangeAspect="1"/>
          </p:cNvPicPr>
          <p:nvPr/>
        </p:nvPicPr>
        <p:blipFill>
          <a:blip r:embed="rId2"/>
          <a:stretch>
            <a:fillRect/>
          </a:stretch>
        </p:blipFill>
        <p:spPr>
          <a:xfrm>
            <a:off x="6096000" y="1793079"/>
            <a:ext cx="5829979" cy="4390736"/>
          </a:xfrm>
          <a:prstGeom prst="rect">
            <a:avLst/>
          </a:prstGeom>
        </p:spPr>
      </p:pic>
      <p:pic>
        <p:nvPicPr>
          <p:cNvPr id="8" name="Picture 7"/>
          <p:cNvPicPr>
            <a:picLocks noChangeAspect="1"/>
          </p:cNvPicPr>
          <p:nvPr/>
        </p:nvPicPr>
        <p:blipFill>
          <a:blip r:embed="rId3"/>
          <a:stretch>
            <a:fillRect/>
          </a:stretch>
        </p:blipFill>
        <p:spPr>
          <a:xfrm>
            <a:off x="245186" y="1793079"/>
            <a:ext cx="5850814" cy="4390736"/>
          </a:xfrm>
          <a:prstGeom prst="rect">
            <a:avLst/>
          </a:prstGeom>
        </p:spPr>
      </p:pic>
    </p:spTree>
    <p:extLst>
      <p:ext uri="{BB962C8B-B14F-4D97-AF65-F5344CB8AC3E}">
        <p14:creationId xmlns:p14="http://schemas.microsoft.com/office/powerpoint/2010/main" val="1126695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571500" y="105833"/>
            <a:ext cx="9358652"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77" fontAlgn="base">
              <a:spcBef>
                <a:spcPct val="0"/>
              </a:spcBef>
              <a:spcAft>
                <a:spcPct val="0"/>
              </a:spcAft>
            </a:pPr>
            <a:r>
              <a:rPr lang="en-US" altLang="x-none" sz="2667" b="1" dirty="0">
                <a:solidFill>
                  <a:srgbClr val="DBB76C"/>
                </a:solidFill>
                <a:latin typeface="Arial" charset="0"/>
                <a:ea typeface="Arial" charset="0"/>
                <a:cs typeface="Arial" charset="0"/>
              </a:rPr>
              <a:t>Complex Diagram Can be Simplified by Category Theory</a:t>
            </a:r>
            <a:endParaRPr lang="zh-CN" altLang="en-US" sz="2667" b="1" dirty="0">
              <a:solidFill>
                <a:srgbClr val="DBB76C"/>
              </a:solidFill>
              <a:latin typeface="Arial" charset="0"/>
              <a:ea typeface="Arial" charset="0"/>
              <a:cs typeface="Arial" charset="0"/>
            </a:endParaRPr>
          </a:p>
        </p:txBody>
      </p:sp>
      <p:sp>
        <p:nvSpPr>
          <p:cNvPr id="5" name="矩形 2"/>
          <p:cNvSpPr>
            <a:spLocks noChangeArrowheads="1"/>
          </p:cNvSpPr>
          <p:nvPr/>
        </p:nvSpPr>
        <p:spPr bwMode="auto">
          <a:xfrm>
            <a:off x="1" y="1"/>
            <a:ext cx="571500" cy="742951"/>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14377" fontAlgn="base">
              <a:spcBef>
                <a:spcPct val="0"/>
              </a:spcBef>
              <a:spcAft>
                <a:spcPct val="0"/>
              </a:spcAft>
            </a:pPr>
            <a:endParaRPr lang="zh-CN" altLang="en-US" sz="1733">
              <a:solidFill>
                <a:srgbClr val="FFFFFF"/>
              </a:solidFill>
            </a:endParaRPr>
          </a:p>
        </p:txBody>
      </p:sp>
      <p:sp>
        <p:nvSpPr>
          <p:cNvPr id="11" name="矩形 35"/>
          <p:cNvSpPr>
            <a:spLocks noChangeArrowheads="1"/>
          </p:cNvSpPr>
          <p:nvPr/>
        </p:nvSpPr>
        <p:spPr bwMode="auto">
          <a:xfrm>
            <a:off x="10436394" y="1723065"/>
            <a:ext cx="10318749" cy="2965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77" fontAlgn="base">
              <a:spcBef>
                <a:spcPct val="0"/>
              </a:spcBef>
              <a:spcAft>
                <a:spcPct val="0"/>
              </a:spcAft>
            </a:pPr>
            <a:r>
              <a:rPr lang="es-ES" sz="1867" b="1" dirty="0">
                <a:solidFill>
                  <a:srgbClr val="FFFFFF"/>
                </a:solidFill>
                <a:latin typeface="Arial" charset="0"/>
                <a:ea typeface="方正兰亭超细黑简体" charset="0"/>
              </a:rPr>
              <a:t>CATEGORY</a:t>
            </a:r>
            <a:br>
              <a:rPr lang="es-ES" sz="1867" b="1" dirty="0">
                <a:solidFill>
                  <a:srgbClr val="FFFFFF"/>
                </a:solidFill>
                <a:latin typeface="Arial" charset="0"/>
                <a:ea typeface="方正兰亭超细黑简体" charset="0"/>
              </a:rPr>
            </a:br>
            <a:r>
              <a:rPr lang="es-ES" sz="1867" b="1" dirty="0">
                <a:solidFill>
                  <a:srgbClr val="FFFFFF"/>
                </a:solidFill>
                <a:latin typeface="Arial" charset="0"/>
                <a:ea typeface="方正兰亭超细黑简体" charset="0"/>
              </a:rPr>
              <a:t>THEORY</a:t>
            </a:r>
          </a:p>
          <a:p>
            <a:pPr defTabSz="914377" fontAlgn="base">
              <a:spcBef>
                <a:spcPct val="0"/>
              </a:spcBef>
              <a:spcAft>
                <a:spcPct val="0"/>
              </a:spcAft>
            </a:pPr>
            <a:endParaRPr lang="es-ES" sz="1867" dirty="0">
              <a:solidFill>
                <a:srgbClr val="FFFFFF"/>
              </a:solidFill>
              <a:latin typeface="Arial" charset="0"/>
              <a:ea typeface="方正兰亭超细黑简体" charset="0"/>
            </a:endParaRPr>
          </a:p>
          <a:p>
            <a:pPr defTabSz="914377" fontAlgn="base">
              <a:spcBef>
                <a:spcPct val="0"/>
              </a:spcBef>
              <a:spcAft>
                <a:spcPct val="0"/>
              </a:spcAft>
            </a:pPr>
            <a:r>
              <a:rPr lang="es-ES" sz="1867" dirty="0">
                <a:solidFill>
                  <a:srgbClr val="FFFFFF"/>
                </a:solidFill>
                <a:latin typeface="Arial" charset="0"/>
                <a:ea typeface="方正兰亭超细黑简体" charset="0"/>
              </a:rPr>
              <a:t>OPN </a:t>
            </a:r>
            <a:r>
              <a:rPr lang="es-ES" sz="1867" dirty="0" err="1">
                <a:solidFill>
                  <a:srgbClr val="FFFFFF"/>
                </a:solidFill>
                <a:latin typeface="Arial" charset="0"/>
                <a:ea typeface="方正兰亭超细黑简体" charset="0"/>
              </a:rPr>
              <a:t>Program</a:t>
            </a:r>
            <a:r>
              <a:rPr lang="es-ES" sz="1867" dirty="0">
                <a:solidFill>
                  <a:srgbClr val="FFFFFF"/>
                </a:solidFill>
                <a:latin typeface="Arial" charset="0"/>
                <a:ea typeface="方正兰亭超细黑简体" charset="0"/>
              </a:rPr>
              <a:t> </a:t>
            </a:r>
          </a:p>
          <a:p>
            <a:pPr defTabSz="914377" fontAlgn="base">
              <a:spcBef>
                <a:spcPct val="0"/>
              </a:spcBef>
              <a:spcAft>
                <a:spcPct val="0"/>
              </a:spcAft>
            </a:pPr>
            <a:r>
              <a:rPr lang="es-ES" sz="1867" dirty="0">
                <a:solidFill>
                  <a:srgbClr val="FFFFFF"/>
                </a:solidFill>
                <a:latin typeface="Arial" charset="0"/>
                <a:ea typeface="方正兰亭超细黑简体" charset="0"/>
              </a:rPr>
              <a:t>computes </a:t>
            </a:r>
            <a:r>
              <a:rPr lang="es-ES" sz="1867" dirty="0" err="1">
                <a:solidFill>
                  <a:srgbClr val="FFFFFF"/>
                </a:solidFill>
                <a:latin typeface="Arial" charset="0"/>
                <a:ea typeface="方正兰亭超细黑简体" charset="0"/>
              </a:rPr>
              <a:t>all</a:t>
            </a:r>
            <a:r>
              <a:rPr lang="es-ES" sz="1867" dirty="0">
                <a:solidFill>
                  <a:srgbClr val="FFFFFF"/>
                </a:solidFill>
                <a:latin typeface="Arial" charset="0"/>
                <a:ea typeface="方正兰亭超细黑简体" charset="0"/>
              </a:rPr>
              <a:t> </a:t>
            </a:r>
            <a:br>
              <a:rPr lang="es-ES" sz="1867" dirty="0">
                <a:solidFill>
                  <a:srgbClr val="FFFFFF"/>
                </a:solidFill>
                <a:latin typeface="Arial" charset="0"/>
                <a:ea typeface="方正兰亭超细黑简体" charset="0"/>
              </a:rPr>
            </a:br>
            <a:r>
              <a:rPr lang="es-ES" sz="1867" dirty="0" err="1">
                <a:solidFill>
                  <a:srgbClr val="FFFFFF"/>
                </a:solidFill>
                <a:latin typeface="Arial" charset="0"/>
                <a:ea typeface="方正兰亭超细黑简体" charset="0"/>
              </a:rPr>
              <a:t>the</a:t>
            </a:r>
            <a:r>
              <a:rPr lang="es-ES" sz="1867" dirty="0">
                <a:solidFill>
                  <a:srgbClr val="FFFFFF"/>
                </a:solidFill>
                <a:latin typeface="Arial" charset="0"/>
                <a:ea typeface="方正兰亭超细黑简体" charset="0"/>
              </a:rPr>
              <a:t> </a:t>
            </a:r>
            <a:r>
              <a:rPr lang="es-ES" sz="1867" dirty="0" err="1">
                <a:solidFill>
                  <a:srgbClr val="FFFFFF"/>
                </a:solidFill>
                <a:latin typeface="Arial" charset="0"/>
                <a:ea typeface="方正兰亭超细黑简体" charset="0"/>
              </a:rPr>
              <a:t>possible</a:t>
            </a:r>
            <a:r>
              <a:rPr lang="es-ES" sz="1867" dirty="0">
                <a:solidFill>
                  <a:srgbClr val="FFFFFF"/>
                </a:solidFill>
                <a:latin typeface="Arial" charset="0"/>
                <a:ea typeface="方正兰亭超细黑简体" charset="0"/>
              </a:rPr>
              <a:t>  </a:t>
            </a:r>
          </a:p>
          <a:p>
            <a:pPr defTabSz="914377" fontAlgn="base">
              <a:spcBef>
                <a:spcPct val="0"/>
              </a:spcBef>
              <a:spcAft>
                <a:spcPct val="0"/>
              </a:spcAft>
            </a:pPr>
            <a:r>
              <a:rPr lang="es-ES" sz="1867" dirty="0" err="1">
                <a:solidFill>
                  <a:srgbClr val="FFFFFF"/>
                </a:solidFill>
                <a:latin typeface="Arial" charset="0"/>
                <a:ea typeface="方正兰亭超细黑简体" charset="0"/>
              </a:rPr>
              <a:t>trayectories</a:t>
            </a:r>
            <a:r>
              <a:rPr lang="es-ES" sz="1867" dirty="0">
                <a:solidFill>
                  <a:srgbClr val="FFFFFF"/>
                </a:solidFill>
                <a:latin typeface="Arial" charset="0"/>
                <a:ea typeface="方正兰亭超细黑简体" charset="0"/>
              </a:rPr>
              <a:t>  to  </a:t>
            </a:r>
          </a:p>
          <a:p>
            <a:pPr defTabSz="914377" fontAlgn="base">
              <a:spcBef>
                <a:spcPct val="0"/>
              </a:spcBef>
              <a:spcAft>
                <a:spcPct val="0"/>
              </a:spcAft>
            </a:pPr>
            <a:r>
              <a:rPr lang="es-ES" sz="1867" dirty="0" err="1">
                <a:solidFill>
                  <a:srgbClr val="FFFFFF"/>
                </a:solidFill>
                <a:latin typeface="Arial" charset="0"/>
                <a:ea typeface="方正兰亭超细黑简体" charset="0"/>
              </a:rPr>
              <a:t>the</a:t>
            </a:r>
            <a:r>
              <a:rPr lang="es-ES" sz="1867" dirty="0">
                <a:solidFill>
                  <a:srgbClr val="FFFFFF"/>
                </a:solidFill>
                <a:latin typeface="Arial" charset="0"/>
                <a:ea typeface="方正兰亭超细黑简体" charset="0"/>
              </a:rPr>
              <a:t> </a:t>
            </a:r>
            <a:r>
              <a:rPr lang="es-ES" sz="1867" dirty="0" err="1">
                <a:solidFill>
                  <a:srgbClr val="FFFFFF"/>
                </a:solidFill>
                <a:latin typeface="Arial" charset="0"/>
                <a:ea typeface="方正兰亭超细黑简体" charset="0"/>
              </a:rPr>
              <a:t>moon</a:t>
            </a:r>
            <a:r>
              <a:rPr lang="es-ES" sz="1867" dirty="0">
                <a:solidFill>
                  <a:srgbClr val="FFFFFF"/>
                </a:solidFill>
                <a:latin typeface="Arial" charset="0"/>
                <a:ea typeface="方正兰亭超细黑简体" charset="0"/>
              </a:rPr>
              <a:t> and </a:t>
            </a:r>
          </a:p>
          <a:p>
            <a:pPr defTabSz="914377" fontAlgn="base">
              <a:spcBef>
                <a:spcPct val="0"/>
              </a:spcBef>
              <a:spcAft>
                <a:spcPct val="0"/>
              </a:spcAft>
            </a:pPr>
            <a:r>
              <a:rPr lang="es-ES" sz="1867" dirty="0">
                <a:solidFill>
                  <a:srgbClr val="FFFFFF"/>
                </a:solidFill>
                <a:latin typeface="Arial" charset="0"/>
                <a:ea typeface="方正兰亭超细黑简体" charset="0"/>
              </a:rPr>
              <a:t>back</a:t>
            </a:r>
          </a:p>
          <a:p>
            <a:pPr defTabSz="914377" fontAlgn="base">
              <a:spcBef>
                <a:spcPct val="0"/>
              </a:spcBef>
              <a:spcAft>
                <a:spcPct val="0"/>
              </a:spcAft>
            </a:pPr>
            <a:endParaRPr lang="en-GB" sz="1867" dirty="0">
              <a:solidFill>
                <a:srgbClr val="00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1500" y="742951"/>
            <a:ext cx="9864893" cy="5250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10458192" y="5404945"/>
            <a:ext cx="1673856" cy="933654"/>
          </a:xfrm>
          <a:prstGeom prst="rect">
            <a:avLst/>
          </a:prstGeom>
          <a:noFill/>
        </p:spPr>
        <p:txBody>
          <a:bodyPr wrap="none" rtlCol="0">
            <a:spAutoFit/>
          </a:bodyPr>
          <a:lstStyle/>
          <a:p>
            <a:pPr defTabSz="914377" eaLnBrk="0" fontAlgn="base" hangingPunct="0">
              <a:spcBef>
                <a:spcPct val="0"/>
              </a:spcBef>
              <a:spcAft>
                <a:spcPct val="0"/>
              </a:spcAft>
            </a:pPr>
            <a:r>
              <a:rPr lang="en-US" altLang="ja-JP" sz="1867" dirty="0">
                <a:solidFill>
                  <a:srgbClr val="FFFFFF"/>
                </a:solidFill>
                <a:latin typeface="Arial" charset="0"/>
                <a:ea typeface="Arial" charset="0"/>
                <a:cs typeface="Arial" charset="0"/>
              </a:rPr>
              <a:t>Author:</a:t>
            </a:r>
          </a:p>
          <a:p>
            <a:pPr defTabSz="914377" eaLnBrk="0" fontAlgn="base" hangingPunct="0">
              <a:spcBef>
                <a:spcPct val="0"/>
              </a:spcBef>
              <a:spcAft>
                <a:spcPct val="0"/>
              </a:spcAft>
            </a:pPr>
            <a:r>
              <a:rPr lang="en-US" altLang="ja-JP" sz="1867" dirty="0">
                <a:solidFill>
                  <a:srgbClr val="ED7D31"/>
                </a:solidFill>
                <a:latin typeface="Arial" charset="0"/>
                <a:ea typeface="Arial" charset="0"/>
                <a:cs typeface="Arial" charset="0"/>
              </a:rPr>
              <a:t>Benjamin Koo</a:t>
            </a:r>
          </a:p>
          <a:p>
            <a:pPr defTabSz="914377" eaLnBrk="0" fontAlgn="base" hangingPunct="0">
              <a:spcBef>
                <a:spcPct val="0"/>
              </a:spcBef>
              <a:spcAft>
                <a:spcPct val="0"/>
              </a:spcAft>
            </a:pPr>
            <a:endParaRPr lang="es-ES" sz="1733" dirty="0">
              <a:solidFill>
                <a:srgbClr val="000000"/>
              </a:solidFill>
            </a:endParaRPr>
          </a:p>
        </p:txBody>
      </p:sp>
    </p:spTree>
    <p:extLst>
      <p:ext uri="{BB962C8B-B14F-4D97-AF65-F5344CB8AC3E}">
        <p14:creationId xmlns:p14="http://schemas.microsoft.com/office/powerpoint/2010/main" val="1827531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1" y="1"/>
            <a:ext cx="571500" cy="742951"/>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14377" fontAlgn="base">
              <a:spcBef>
                <a:spcPct val="0"/>
              </a:spcBef>
              <a:spcAft>
                <a:spcPct val="0"/>
              </a:spcAft>
            </a:pPr>
            <a:endParaRPr lang="zh-CN" altLang="en-US" sz="1733">
              <a:solidFill>
                <a:srgbClr val="FFFFFF"/>
              </a:solidFill>
            </a:endParaRPr>
          </a:p>
        </p:txBody>
      </p:sp>
      <p:sp>
        <p:nvSpPr>
          <p:cNvPr id="11" name="矩形 1"/>
          <p:cNvSpPr>
            <a:spLocks noChangeArrowheads="1"/>
          </p:cNvSpPr>
          <p:nvPr/>
        </p:nvSpPr>
        <p:spPr bwMode="auto">
          <a:xfrm>
            <a:off x="571500" y="105833"/>
            <a:ext cx="10760061"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77" fontAlgn="base">
              <a:spcBef>
                <a:spcPct val="0"/>
              </a:spcBef>
              <a:spcAft>
                <a:spcPct val="0"/>
              </a:spcAft>
            </a:pPr>
            <a:r>
              <a:rPr lang="en-US" altLang="zh-CN" sz="2667" b="1" dirty="0" smtClean="0">
                <a:solidFill>
                  <a:srgbClr val="DBB76C"/>
                </a:solidFill>
                <a:latin typeface="Arial" charset="0"/>
                <a:ea typeface="Arial" charset="0"/>
                <a:cs typeface="Arial" charset="0"/>
              </a:rPr>
              <a:t>Mathematical Models: A Sketch for the Philosophy </a:t>
            </a:r>
            <a:r>
              <a:rPr lang="en-US" altLang="zh-CN" sz="2667" b="1" smtClean="0">
                <a:solidFill>
                  <a:srgbClr val="DBB76C"/>
                </a:solidFill>
                <a:latin typeface="Arial" charset="0"/>
                <a:ea typeface="Arial" charset="0"/>
                <a:cs typeface="Arial" charset="0"/>
              </a:rPr>
              <a:t>of Math (1981)</a:t>
            </a:r>
            <a:endParaRPr lang="zh-CN" altLang="en-US" sz="2667" b="1" dirty="0">
              <a:solidFill>
                <a:srgbClr val="DBB76C"/>
              </a:solidFill>
              <a:latin typeface="Arial" charset="0"/>
              <a:ea typeface="Arial" charset="0"/>
              <a:cs typeface="Arial" charset="0"/>
            </a:endParaRPr>
          </a:p>
        </p:txBody>
      </p:sp>
      <p:sp>
        <p:nvSpPr>
          <p:cNvPr id="4" name="Rectangle 3"/>
          <p:cNvSpPr/>
          <p:nvPr/>
        </p:nvSpPr>
        <p:spPr>
          <a:xfrm>
            <a:off x="1001436" y="6145241"/>
            <a:ext cx="10587489" cy="359009"/>
          </a:xfrm>
          <a:prstGeom prst="rect">
            <a:avLst/>
          </a:prstGeom>
        </p:spPr>
        <p:txBody>
          <a:bodyPr wrap="square">
            <a:spAutoFit/>
          </a:bodyPr>
          <a:lstStyle/>
          <a:p>
            <a:pPr defTabSz="914377" eaLnBrk="0" fontAlgn="base" hangingPunct="0">
              <a:spcBef>
                <a:spcPct val="0"/>
              </a:spcBef>
              <a:spcAft>
                <a:spcPct val="0"/>
              </a:spcAft>
            </a:pPr>
            <a:r>
              <a:rPr lang="mr-IN" sz="1733" dirty="0" err="1" smtClean="0">
                <a:solidFill>
                  <a:srgbClr val="00B0F0"/>
                </a:solidFill>
              </a:rPr>
              <a:t>http</a:t>
            </a:r>
            <a:r>
              <a:rPr lang="mr-IN" sz="1733" dirty="0">
                <a:solidFill>
                  <a:srgbClr val="00B0F0"/>
                </a:solidFill>
              </a:rPr>
              <a:t>://</a:t>
            </a:r>
            <a:r>
              <a:rPr lang="mr-IN" sz="1733" dirty="0" err="1">
                <a:solidFill>
                  <a:srgbClr val="00B0F0"/>
                </a:solidFill>
              </a:rPr>
              <a:t>links.jstor.org</a:t>
            </a:r>
            <a:r>
              <a:rPr lang="mr-IN" sz="1733" dirty="0">
                <a:solidFill>
                  <a:srgbClr val="00B0F0"/>
                </a:solidFill>
              </a:rPr>
              <a:t>/</a:t>
            </a:r>
            <a:r>
              <a:rPr lang="mr-IN" sz="1733" dirty="0" err="1">
                <a:solidFill>
                  <a:srgbClr val="00B0F0"/>
                </a:solidFill>
              </a:rPr>
              <a:t>sici?sici</a:t>
            </a:r>
            <a:r>
              <a:rPr lang="mr-IN" sz="1733" dirty="0">
                <a:solidFill>
                  <a:srgbClr val="00B0F0"/>
                </a:solidFill>
              </a:rPr>
              <a:t>=0002-9890%28198108%2F09%2988%3A7%3C462%3AMMASFT%3E2.0.CO%3B2-D</a:t>
            </a:r>
            <a:endParaRPr lang="en-US" sz="1733" dirty="0">
              <a:solidFill>
                <a:srgbClr val="00B0F0"/>
              </a:solidFill>
            </a:endParaRPr>
          </a:p>
        </p:txBody>
      </p:sp>
      <p:pic>
        <p:nvPicPr>
          <p:cNvPr id="2" name="Picture 1"/>
          <p:cNvPicPr>
            <a:picLocks noChangeAspect="1"/>
          </p:cNvPicPr>
          <p:nvPr/>
        </p:nvPicPr>
        <p:blipFill>
          <a:blip r:embed="rId3"/>
          <a:stretch>
            <a:fillRect/>
          </a:stretch>
        </p:blipFill>
        <p:spPr>
          <a:xfrm>
            <a:off x="1001436" y="962640"/>
            <a:ext cx="10554539" cy="4733051"/>
          </a:xfrm>
          <a:prstGeom prst="rect">
            <a:avLst/>
          </a:prstGeom>
        </p:spPr>
      </p:pic>
      <p:sp>
        <p:nvSpPr>
          <p:cNvPr id="5" name="TextBox 4"/>
          <p:cNvSpPr txBox="1"/>
          <p:nvPr/>
        </p:nvSpPr>
        <p:spPr>
          <a:xfrm>
            <a:off x="4334924" y="5791200"/>
            <a:ext cx="4152355" cy="369332"/>
          </a:xfrm>
          <a:prstGeom prst="rect">
            <a:avLst/>
          </a:prstGeom>
          <a:noFill/>
        </p:spPr>
        <p:txBody>
          <a:bodyPr wrap="none" rtlCol="0">
            <a:spAutoFit/>
          </a:bodyPr>
          <a:lstStyle/>
          <a:p>
            <a:r>
              <a:rPr lang="en-US" dirty="0" smtClean="0">
                <a:solidFill>
                  <a:schemeClr val="bg1"/>
                </a:solidFill>
              </a:rPr>
              <a:t>The Lower part </a:t>
            </a:r>
            <a:r>
              <a:rPr lang="en-US" smtClean="0">
                <a:solidFill>
                  <a:schemeClr val="bg1"/>
                </a:solidFill>
              </a:rPr>
              <a:t>of the Table </a:t>
            </a:r>
            <a:r>
              <a:rPr lang="en-US" dirty="0" smtClean="0">
                <a:solidFill>
                  <a:schemeClr val="bg1"/>
                </a:solidFill>
              </a:rPr>
              <a:t>1 of the paper</a:t>
            </a:r>
            <a:endParaRPr lang="en-US" dirty="0">
              <a:solidFill>
                <a:schemeClr val="bg1"/>
              </a:solidFill>
            </a:endParaRPr>
          </a:p>
        </p:txBody>
      </p:sp>
    </p:spTree>
    <p:extLst>
      <p:ext uri="{BB962C8B-B14F-4D97-AF65-F5344CB8AC3E}">
        <p14:creationId xmlns:p14="http://schemas.microsoft.com/office/powerpoint/2010/main" val="352475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571500" y="105833"/>
            <a:ext cx="8010526"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77" fontAlgn="base">
              <a:spcBef>
                <a:spcPct val="0"/>
              </a:spcBef>
              <a:spcAft>
                <a:spcPct val="0"/>
              </a:spcAft>
            </a:pPr>
            <a:r>
              <a:rPr lang="zh-CN" altLang="en-US" sz="2667" b="1" dirty="0" smtClean="0">
                <a:solidFill>
                  <a:srgbClr val="DBB76C"/>
                </a:solidFill>
                <a:latin typeface="Arial" charset="0"/>
                <a:ea typeface="Arial" charset="0"/>
                <a:cs typeface="Arial" charset="0"/>
              </a:rPr>
              <a:t>词汇的比较 （</a:t>
            </a:r>
            <a:r>
              <a:rPr lang="en-US" altLang="zh-CN" sz="2667" b="1" dirty="0" smtClean="0">
                <a:solidFill>
                  <a:srgbClr val="DBB76C"/>
                </a:solidFill>
                <a:latin typeface="Arial" charset="0"/>
                <a:ea typeface="Arial" charset="0"/>
                <a:cs typeface="Arial" charset="0"/>
              </a:rPr>
              <a:t>Saunders Mac Lane</a:t>
            </a:r>
            <a:r>
              <a:rPr lang="zh-CN" altLang="en-US" sz="2667" b="1" dirty="0" smtClean="0">
                <a:solidFill>
                  <a:srgbClr val="DBB76C"/>
                </a:solidFill>
                <a:latin typeface="Arial" charset="0"/>
                <a:ea typeface="Arial" charset="0"/>
                <a:cs typeface="Arial" charset="0"/>
              </a:rPr>
              <a:t> </a:t>
            </a:r>
            <a:r>
              <a:rPr lang="en-US" altLang="zh-CN" sz="2667" b="1" dirty="0" smtClean="0">
                <a:solidFill>
                  <a:srgbClr val="DBB76C"/>
                </a:solidFill>
                <a:latin typeface="Arial" charset="0"/>
                <a:ea typeface="Arial" charset="0"/>
                <a:cs typeface="Arial" charset="0"/>
              </a:rPr>
              <a:t>vs. </a:t>
            </a:r>
            <a:r>
              <a:rPr lang="en-US" altLang="zh-CN" sz="2667" b="1" dirty="0" err="1" smtClean="0">
                <a:solidFill>
                  <a:srgbClr val="DBB76C"/>
                </a:solidFill>
                <a:latin typeface="Arial" charset="0"/>
                <a:ea typeface="Arial" charset="0"/>
                <a:cs typeface="Arial" charset="0"/>
              </a:rPr>
              <a:t>Modelica</a:t>
            </a:r>
            <a:r>
              <a:rPr lang="zh-CN" altLang="en-US" sz="2667" b="1" dirty="0" smtClean="0">
                <a:solidFill>
                  <a:srgbClr val="DBB76C"/>
                </a:solidFill>
                <a:latin typeface="Arial" charset="0"/>
                <a:ea typeface="Arial" charset="0"/>
                <a:cs typeface="Arial" charset="0"/>
              </a:rPr>
              <a:t>）</a:t>
            </a:r>
            <a:endParaRPr lang="zh-CN" altLang="en-US" sz="2667"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571500" cy="742951"/>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14377" fontAlgn="base">
              <a:spcBef>
                <a:spcPct val="0"/>
              </a:spcBef>
              <a:spcAft>
                <a:spcPct val="0"/>
              </a:spcAft>
            </a:pPr>
            <a:endParaRPr lang="zh-CN" altLang="en-US" sz="1733">
              <a:solidFill>
                <a:srgbClr val="FFFFFF"/>
              </a:solidFill>
            </a:endParaRPr>
          </a:p>
        </p:txBody>
      </p:sp>
      <p:pic>
        <p:nvPicPr>
          <p:cNvPr id="19" name="Picture 18"/>
          <p:cNvPicPr>
            <a:picLocks noChangeAspect="1"/>
          </p:cNvPicPr>
          <p:nvPr/>
        </p:nvPicPr>
        <p:blipFill>
          <a:blip r:embed="rId3"/>
          <a:stretch>
            <a:fillRect/>
          </a:stretch>
        </p:blipFill>
        <p:spPr>
          <a:xfrm>
            <a:off x="6184703" y="1507977"/>
            <a:ext cx="5829979" cy="4390736"/>
          </a:xfrm>
          <a:prstGeom prst="rect">
            <a:avLst/>
          </a:prstGeom>
        </p:spPr>
      </p:pic>
      <p:graphicFrame>
        <p:nvGraphicFramePr>
          <p:cNvPr id="20" name="Table 19"/>
          <p:cNvGraphicFramePr>
            <a:graphicFrameLocks noGrp="1"/>
          </p:cNvGraphicFramePr>
          <p:nvPr>
            <p:extLst/>
          </p:nvPr>
        </p:nvGraphicFramePr>
        <p:xfrm>
          <a:off x="142584" y="1507980"/>
          <a:ext cx="6042085" cy="4390733"/>
        </p:xfrm>
        <a:graphic>
          <a:graphicData uri="http://schemas.openxmlformats.org/drawingml/2006/table">
            <a:tbl>
              <a:tblPr firstRow="1" bandRow="1">
                <a:tableStyleId>{5C22544A-7EE6-4342-B048-85BDC9FD1C3A}</a:tableStyleId>
              </a:tblPr>
              <a:tblGrid>
                <a:gridCol w="2941022"/>
                <a:gridCol w="3101063"/>
              </a:tblGrid>
              <a:tr h="419640">
                <a:tc>
                  <a:txBody>
                    <a:bodyPr/>
                    <a:lstStyle/>
                    <a:p>
                      <a:r>
                        <a:rPr lang="en-US" sz="1400" dirty="0" smtClean="0"/>
                        <a:t>Counting</a:t>
                      </a:r>
                    </a:p>
                  </a:txBody>
                  <a:tcPr/>
                </a:tc>
                <a:tc>
                  <a:txBody>
                    <a:bodyPr/>
                    <a:lstStyle/>
                    <a:p>
                      <a:r>
                        <a:rPr lang="en-US" sz="1400" dirty="0" smtClean="0"/>
                        <a:t>Arithmetic, Number</a:t>
                      </a:r>
                      <a:r>
                        <a:rPr lang="en-US" sz="1400" baseline="0" dirty="0" smtClean="0"/>
                        <a:t> Theory</a:t>
                      </a:r>
                      <a:endParaRPr lang="en-US" sz="1400" dirty="0"/>
                    </a:p>
                  </a:txBody>
                  <a:tcPr/>
                </a:tc>
              </a:tr>
              <a:tr h="613973">
                <a:tc>
                  <a:txBody>
                    <a:bodyPr/>
                    <a:lstStyle/>
                    <a:p>
                      <a:r>
                        <a:rPr lang="en-US" sz="1400" dirty="0" smtClean="0"/>
                        <a:t>Measuring</a:t>
                      </a:r>
                      <a:r>
                        <a:rPr lang="zh-CN" altLang="en-US" sz="1400" dirty="0" smtClean="0"/>
                        <a:t> （度量）</a:t>
                      </a:r>
                      <a:endParaRPr lang="en-US" sz="1400" dirty="0"/>
                    </a:p>
                  </a:txBody>
                  <a:tcPr/>
                </a:tc>
                <a:tc>
                  <a:txBody>
                    <a:bodyPr/>
                    <a:lstStyle/>
                    <a:p>
                      <a:r>
                        <a:rPr lang="en-US" sz="1400" dirty="0" smtClean="0"/>
                        <a:t>Real Numbers, Calculus, Analysis</a:t>
                      </a:r>
                      <a:endParaRPr lang="en-US" sz="1400" dirty="0"/>
                    </a:p>
                  </a:txBody>
                  <a:tcPr/>
                </a:tc>
              </a:tr>
              <a:tr h="419640">
                <a:tc>
                  <a:txBody>
                    <a:bodyPr/>
                    <a:lstStyle/>
                    <a:p>
                      <a:r>
                        <a:rPr lang="en-US" sz="1400" dirty="0" smtClean="0"/>
                        <a:t>Shaping</a:t>
                      </a:r>
                      <a:r>
                        <a:rPr lang="zh-CN" altLang="en-US" sz="1400" dirty="0" smtClean="0"/>
                        <a:t>      （分辨形体）</a:t>
                      </a:r>
                      <a:endParaRPr lang="en-US" sz="1400" dirty="0"/>
                    </a:p>
                  </a:txBody>
                  <a:tcPr/>
                </a:tc>
                <a:tc>
                  <a:txBody>
                    <a:bodyPr/>
                    <a:lstStyle/>
                    <a:p>
                      <a:r>
                        <a:rPr lang="en-US" sz="1400" dirty="0" smtClean="0"/>
                        <a:t>Geometry,</a:t>
                      </a:r>
                      <a:r>
                        <a:rPr lang="en-US" sz="1400" baseline="0" dirty="0" smtClean="0"/>
                        <a:t> Topology</a:t>
                      </a:r>
                      <a:endParaRPr lang="en-US" sz="1400" dirty="0"/>
                    </a:p>
                  </a:txBody>
                  <a:tcPr/>
                </a:tc>
              </a:tr>
              <a:tr h="419640">
                <a:tc>
                  <a:txBody>
                    <a:bodyPr/>
                    <a:lstStyle/>
                    <a:p>
                      <a:r>
                        <a:rPr lang="en-US" sz="1400" dirty="0" smtClean="0"/>
                        <a:t>Forming</a:t>
                      </a:r>
                      <a:r>
                        <a:rPr lang="zh-CN" altLang="en-US" sz="1400" dirty="0" smtClean="0"/>
                        <a:t>      （成形）</a:t>
                      </a:r>
                      <a:endParaRPr lang="en-US" sz="1400" dirty="0"/>
                    </a:p>
                  </a:txBody>
                  <a:tcPr/>
                </a:tc>
                <a:tc>
                  <a:txBody>
                    <a:bodyPr/>
                    <a:lstStyle/>
                    <a:p>
                      <a:r>
                        <a:rPr lang="en-US" sz="1400" dirty="0" smtClean="0"/>
                        <a:t>Symmetry, Group</a:t>
                      </a:r>
                      <a:r>
                        <a:rPr lang="en-US" sz="1400" baseline="0" dirty="0" smtClean="0"/>
                        <a:t> Theory</a:t>
                      </a:r>
                      <a:endParaRPr lang="en-US" sz="1400" dirty="0"/>
                    </a:p>
                  </a:txBody>
                  <a:tcPr/>
                </a:tc>
              </a:tr>
              <a:tr h="419640">
                <a:tc>
                  <a:txBody>
                    <a:bodyPr/>
                    <a:lstStyle/>
                    <a:p>
                      <a:r>
                        <a:rPr lang="en-US" sz="1400" dirty="0" smtClean="0"/>
                        <a:t>Estimating</a:t>
                      </a:r>
                      <a:r>
                        <a:rPr lang="zh-CN" altLang="en-US" sz="1400" dirty="0" smtClean="0"/>
                        <a:t>   （估测）</a:t>
                      </a:r>
                      <a:endParaRPr lang="en-US" sz="1400" dirty="0"/>
                    </a:p>
                  </a:txBody>
                  <a:tcPr/>
                </a:tc>
                <a:tc>
                  <a:txBody>
                    <a:bodyPr/>
                    <a:lstStyle/>
                    <a:p>
                      <a:r>
                        <a:rPr lang="en-US" sz="1400" dirty="0" smtClean="0"/>
                        <a:t>Probability, Measure Theory</a:t>
                      </a:r>
                      <a:endParaRPr lang="en-US" sz="1400" dirty="0"/>
                    </a:p>
                  </a:txBody>
                  <a:tcPr/>
                </a:tc>
              </a:tr>
              <a:tr h="419640">
                <a:tc>
                  <a:txBody>
                    <a:bodyPr/>
                    <a:lstStyle/>
                    <a:p>
                      <a:r>
                        <a:rPr lang="en-US" sz="1400" dirty="0" smtClean="0"/>
                        <a:t>Moving</a:t>
                      </a:r>
                      <a:r>
                        <a:rPr lang="zh-CN" altLang="en-US" sz="1400" dirty="0" smtClean="0"/>
                        <a:t>         （移动）</a:t>
                      </a:r>
                      <a:endParaRPr lang="en-US" sz="1400" dirty="0"/>
                    </a:p>
                  </a:txBody>
                  <a:tcPr/>
                </a:tc>
                <a:tc>
                  <a:txBody>
                    <a:bodyPr/>
                    <a:lstStyle/>
                    <a:p>
                      <a:r>
                        <a:rPr lang="en-US" sz="1400" dirty="0" smtClean="0"/>
                        <a:t>Mechanics, Calculus, Dynamics</a:t>
                      </a:r>
                      <a:endParaRPr lang="en-US" sz="1400" dirty="0"/>
                    </a:p>
                  </a:txBody>
                  <a:tcPr/>
                </a:tc>
              </a:tr>
              <a:tr h="419640">
                <a:tc>
                  <a:txBody>
                    <a:bodyPr/>
                    <a:lstStyle/>
                    <a:p>
                      <a:r>
                        <a:rPr lang="en-US" sz="1400" dirty="0" smtClean="0"/>
                        <a:t>Calculating</a:t>
                      </a:r>
                      <a:r>
                        <a:rPr lang="zh-CN" altLang="en-US" sz="1400" dirty="0" smtClean="0"/>
                        <a:t>   （计算）</a:t>
                      </a:r>
                      <a:endParaRPr lang="en-US" sz="1400" dirty="0"/>
                    </a:p>
                  </a:txBody>
                  <a:tcPr/>
                </a:tc>
                <a:tc>
                  <a:txBody>
                    <a:bodyPr/>
                    <a:lstStyle/>
                    <a:p>
                      <a:r>
                        <a:rPr lang="en-US" sz="1400" dirty="0" smtClean="0"/>
                        <a:t>Algebra, Numerical Analysis</a:t>
                      </a:r>
                      <a:endParaRPr lang="en-US" sz="1400" dirty="0"/>
                    </a:p>
                  </a:txBody>
                  <a:tcPr/>
                </a:tc>
              </a:tr>
              <a:tr h="41964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smtClean="0"/>
                        <a:t>Proving</a:t>
                      </a:r>
                      <a:r>
                        <a:rPr lang="zh-CN" altLang="en-US" sz="1400" dirty="0" smtClean="0"/>
                        <a:t>          （证明）</a:t>
                      </a:r>
                      <a:endParaRPr lang="en-US" sz="1400" dirty="0" smtClean="0"/>
                    </a:p>
                  </a:txBody>
                  <a:tcPr/>
                </a:tc>
                <a:tc>
                  <a:txBody>
                    <a:bodyPr/>
                    <a:lstStyle/>
                    <a:p>
                      <a:r>
                        <a:rPr lang="en-US" sz="1400" dirty="0" smtClean="0"/>
                        <a:t>Logic</a:t>
                      </a:r>
                      <a:endParaRPr lang="en-US" sz="1400" dirty="0"/>
                    </a:p>
                  </a:txBody>
                  <a:tcPr/>
                </a:tc>
              </a:tr>
              <a:tr h="419640">
                <a:tc>
                  <a:txBody>
                    <a:bodyPr/>
                    <a:lstStyle/>
                    <a:p>
                      <a:r>
                        <a:rPr lang="en-US" sz="1400" dirty="0" smtClean="0"/>
                        <a:t>Puzzling</a:t>
                      </a:r>
                      <a:r>
                        <a:rPr lang="zh-CN" altLang="en-US" sz="1400" dirty="0" smtClean="0"/>
                        <a:t>          （解谜、加密）</a:t>
                      </a:r>
                      <a:endParaRPr lang="en-US" sz="1400" dirty="0"/>
                    </a:p>
                  </a:txBody>
                  <a:tcPr/>
                </a:tc>
                <a:tc>
                  <a:txBody>
                    <a:bodyPr/>
                    <a:lstStyle/>
                    <a:p>
                      <a:r>
                        <a:rPr lang="en-US" sz="1400" dirty="0" smtClean="0"/>
                        <a:t>Combinatorics, Num</a:t>
                      </a:r>
                      <a:r>
                        <a:rPr lang="en-US" altLang="zh-CN" sz="1400" dirty="0" smtClean="0"/>
                        <a:t>b</a:t>
                      </a:r>
                      <a:r>
                        <a:rPr lang="en-US" sz="1400" dirty="0" smtClean="0"/>
                        <a:t>er Theory</a:t>
                      </a:r>
                      <a:endParaRPr lang="en-US" sz="1400" dirty="0"/>
                    </a:p>
                  </a:txBody>
                  <a:tcPr/>
                </a:tc>
              </a:tr>
              <a:tr h="419640">
                <a:tc>
                  <a:txBody>
                    <a:bodyPr/>
                    <a:lstStyle/>
                    <a:p>
                      <a:r>
                        <a:rPr lang="en-US" sz="1400" dirty="0" smtClean="0"/>
                        <a:t>Grouping</a:t>
                      </a:r>
                      <a:r>
                        <a:rPr lang="zh-CN" altLang="en-US" sz="1400" dirty="0" smtClean="0"/>
                        <a:t>        （聚类）</a:t>
                      </a:r>
                      <a:endParaRPr lang="en-US" sz="1400" dirty="0"/>
                    </a:p>
                  </a:txBody>
                  <a:tcPr/>
                </a:tc>
                <a:tc>
                  <a:txBody>
                    <a:bodyPr/>
                    <a:lstStyle/>
                    <a:p>
                      <a:r>
                        <a:rPr lang="en-US" sz="1400" dirty="0" smtClean="0"/>
                        <a:t>Set Theory, Combinatorics</a:t>
                      </a:r>
                      <a:endParaRPr lang="en-US" sz="1400" dirty="0"/>
                    </a:p>
                  </a:txBody>
                  <a:tcPr/>
                </a:tc>
              </a:tr>
            </a:tbl>
          </a:graphicData>
        </a:graphic>
      </p:graphicFrame>
    </p:spTree>
    <p:extLst>
      <p:ext uri="{BB962C8B-B14F-4D97-AF65-F5344CB8AC3E}">
        <p14:creationId xmlns:p14="http://schemas.microsoft.com/office/powerpoint/2010/main" val="1666802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496165" y="1209855"/>
            <a:ext cx="9507644" cy="1269991"/>
          </a:xfrm>
        </p:spPr>
        <p:txBody>
          <a:bodyPr>
            <a:noAutofit/>
          </a:bodyPr>
          <a:lstStyle/>
          <a:p>
            <a:pPr marL="342891" indent="-342891">
              <a:lnSpc>
                <a:spcPct val="110000"/>
              </a:lnSpc>
            </a:pPr>
            <a:r>
              <a:rPr lang="zh-CN" altLang="en-US" sz="2667" dirty="0">
                <a:latin typeface="Hei" charset="-122"/>
                <a:ea typeface="Hei" charset="-122"/>
                <a:cs typeface="Hei" charset="-122"/>
              </a:rPr>
              <a:t> </a:t>
            </a:r>
            <a:r>
              <a:rPr lang="zh-CN" altLang="en-US" sz="2667" dirty="0" smtClean="0">
                <a:latin typeface="Hei" charset="-122"/>
                <a:ea typeface="Hei" charset="-122"/>
                <a:cs typeface="Hei" charset="-122"/>
              </a:rPr>
              <a:t>尤亦庄： </a:t>
            </a:r>
            <a:r>
              <a:rPr lang="mr-IN" altLang="zh-CN" sz="2667" dirty="0" smtClean="0">
                <a:latin typeface="Hei" charset="-122"/>
                <a:ea typeface="Hei" charset="-122"/>
                <a:cs typeface="Hei" charset="-122"/>
              </a:rPr>
              <a:t>…</a:t>
            </a:r>
            <a:r>
              <a:rPr lang="zh-CN" altLang="en-US" sz="2667" dirty="0" smtClean="0">
                <a:latin typeface="Hei" charset="-122"/>
                <a:ea typeface="Hei" charset="-122"/>
                <a:cs typeface="Hei" charset="-122"/>
              </a:rPr>
              <a:t>引力</a:t>
            </a:r>
            <a:r>
              <a:rPr lang="zh-CN" altLang="en-US" sz="2667" dirty="0">
                <a:latin typeface="Hei" charset="-122"/>
                <a:ea typeface="Hei" charset="-122"/>
                <a:cs typeface="Hei" charset="-122"/>
              </a:rPr>
              <a:t>、量子纠缠和人工智能正是在这里走到了一起。它们之间涌现出一个共同的主题，那就是复杂</a:t>
            </a:r>
            <a:r>
              <a:rPr lang="zh-CN" altLang="en-US" sz="2667" dirty="0" smtClean="0">
                <a:latin typeface="Hei" charset="-122"/>
                <a:ea typeface="Hei" charset="-122"/>
                <a:cs typeface="Hei" charset="-122"/>
              </a:rPr>
              <a:t>网络。</a:t>
            </a:r>
            <a:r>
              <a:rPr lang="en-US" altLang="zh-CN" sz="2667" dirty="0" smtClean="0">
                <a:latin typeface="Hei" charset="-122"/>
                <a:ea typeface="Hei" charset="-122"/>
                <a:cs typeface="Hei" charset="-122"/>
              </a:rPr>
              <a:t>-</a:t>
            </a:r>
            <a:endParaRPr lang="en-US" altLang="zh-CN" sz="2667" dirty="0">
              <a:latin typeface="Hei" charset="-122"/>
              <a:ea typeface="Hei" charset="-122"/>
              <a:cs typeface="Hei" charset="-122"/>
            </a:endParaRPr>
          </a:p>
        </p:txBody>
      </p:sp>
      <p:sp>
        <p:nvSpPr>
          <p:cNvPr id="13" name="文本框 12"/>
          <p:cNvSpPr txBox="1"/>
          <p:nvPr/>
        </p:nvSpPr>
        <p:spPr>
          <a:xfrm>
            <a:off x="668281" y="402005"/>
            <a:ext cx="9187384" cy="584775"/>
          </a:xfrm>
          <a:prstGeom prst="rect">
            <a:avLst/>
          </a:prstGeom>
          <a:noFill/>
        </p:spPr>
        <p:txBody>
          <a:bodyPr wrap="square" rtlCol="0">
            <a:spAutoFit/>
          </a:bodyPr>
          <a:lstStyle/>
          <a:p>
            <a:pPr marL="0" lvl="1"/>
            <a:r>
              <a:rPr lang="zh-CN" altLang="en-US" sz="3200" dirty="0" smtClean="0">
                <a:latin typeface="Hei" charset="-122"/>
                <a:ea typeface="Hei" charset="-122"/>
                <a:cs typeface="Hei" charset="-122"/>
              </a:rPr>
              <a:t>范畴论：复杂网络的数学 （</a:t>
            </a:r>
            <a:r>
              <a:rPr lang="en-US" altLang="zh-CN" sz="3200" dirty="0" smtClean="0">
                <a:latin typeface="Hei" charset="-122"/>
                <a:ea typeface="Hei" charset="-122"/>
                <a:cs typeface="Hei" charset="-122"/>
              </a:rPr>
              <a:t>John Baez</a:t>
            </a:r>
            <a:r>
              <a:rPr lang="zh-CN" altLang="en-US" sz="3200" dirty="0" smtClean="0">
                <a:latin typeface="Hei" charset="-122"/>
                <a:ea typeface="Hei" charset="-122"/>
                <a:cs typeface="Hei" charset="-122"/>
              </a:rPr>
              <a:t>）</a:t>
            </a:r>
            <a:endParaRPr lang="zh-CN" altLang="en-US" sz="1300" kern="0" dirty="0">
              <a:latin typeface="Hei" charset="-122"/>
              <a:ea typeface="Hei" charset="-122"/>
              <a:cs typeface="Hei" charset="-122"/>
            </a:endParaRPr>
          </a:p>
        </p:txBody>
      </p:sp>
      <p:pic>
        <p:nvPicPr>
          <p:cNvPr id="5" name="Picture 4"/>
          <p:cNvPicPr>
            <a:picLocks noChangeAspect="1"/>
          </p:cNvPicPr>
          <p:nvPr/>
        </p:nvPicPr>
        <p:blipFill>
          <a:blip r:embed="rId2"/>
          <a:stretch>
            <a:fillRect/>
          </a:stretch>
        </p:blipFill>
        <p:spPr>
          <a:xfrm>
            <a:off x="3604989" y="2882558"/>
            <a:ext cx="7568736" cy="2740707"/>
          </a:xfrm>
          <a:prstGeom prst="rect">
            <a:avLst/>
          </a:prstGeom>
        </p:spPr>
      </p:pic>
      <p:sp>
        <p:nvSpPr>
          <p:cNvPr id="7" name="TextBox 6"/>
          <p:cNvSpPr txBox="1"/>
          <p:nvPr/>
        </p:nvSpPr>
        <p:spPr>
          <a:xfrm>
            <a:off x="2524835" y="6042749"/>
            <a:ext cx="7055893" cy="646331"/>
          </a:xfrm>
          <a:prstGeom prst="rect">
            <a:avLst/>
          </a:prstGeom>
          <a:noFill/>
        </p:spPr>
        <p:txBody>
          <a:bodyPr wrap="square" rtlCol="0">
            <a:spAutoFit/>
          </a:bodyPr>
          <a:lstStyle/>
          <a:p>
            <a:r>
              <a:rPr lang="zh-CN" altLang="en-US" dirty="0" smtClean="0"/>
              <a:t>本页的图文来自尤亦庄的 “引力</a:t>
            </a:r>
            <a:r>
              <a:rPr lang="zh-CN" altLang="en-US" dirty="0"/>
              <a:t>、量子与人工智能的深度</a:t>
            </a:r>
            <a:r>
              <a:rPr lang="zh-CN" altLang="en-US" dirty="0" smtClean="0"/>
              <a:t>对话”</a:t>
            </a:r>
            <a:endParaRPr lang="zh-CN" altLang="en-US" dirty="0"/>
          </a:p>
          <a:p>
            <a:r>
              <a:rPr lang="zh-CN" altLang="en-US" dirty="0" smtClean="0"/>
              <a:t>：</a:t>
            </a:r>
            <a:r>
              <a:rPr lang="en-US" dirty="0" smtClean="0"/>
              <a:t>http</a:t>
            </a:r>
            <a:r>
              <a:rPr lang="en-US" dirty="0"/>
              <a:t>://</a:t>
            </a:r>
            <a:r>
              <a:rPr lang="en-US" dirty="0" err="1"/>
              <a:t>mp.weixin.qq.com</a:t>
            </a:r>
            <a:r>
              <a:rPr lang="en-US" dirty="0"/>
              <a:t>/s/UBG8-3FKkyE6DrUJ2CXIAA</a:t>
            </a:r>
          </a:p>
        </p:txBody>
      </p:sp>
      <p:pic>
        <p:nvPicPr>
          <p:cNvPr id="8" name="Picture 7"/>
          <p:cNvPicPr>
            <a:picLocks noChangeAspect="1"/>
          </p:cNvPicPr>
          <p:nvPr/>
        </p:nvPicPr>
        <p:blipFill>
          <a:blip r:embed="rId3"/>
          <a:stretch>
            <a:fillRect/>
          </a:stretch>
        </p:blipFill>
        <p:spPr>
          <a:xfrm>
            <a:off x="847511" y="2882558"/>
            <a:ext cx="2757478" cy="2757478"/>
          </a:xfrm>
          <a:prstGeom prst="rect">
            <a:avLst/>
          </a:prstGeom>
        </p:spPr>
      </p:pic>
    </p:spTree>
    <p:extLst>
      <p:ext uri="{BB962C8B-B14F-4D97-AF65-F5344CB8AC3E}">
        <p14:creationId xmlns:p14="http://schemas.microsoft.com/office/powerpoint/2010/main" val="1509973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460" y="171471"/>
            <a:ext cx="10515600" cy="765727"/>
          </a:xfrm>
        </p:spPr>
        <p:txBody>
          <a:bodyPr>
            <a:normAutofit/>
          </a:bodyPr>
          <a:lstStyle/>
          <a:p>
            <a:pPr algn="ctr"/>
            <a:r>
              <a:rPr lang="zh-CN" altLang="en-US" sz="3200" dirty="0" smtClean="0">
                <a:solidFill>
                  <a:srgbClr val="E2C044"/>
                </a:solidFill>
                <a:latin typeface="Hei" charset="-122"/>
                <a:ea typeface="Hei" charset="-122"/>
                <a:cs typeface="Hei" charset="-122"/>
              </a:rPr>
              <a:t>为何有五个知识部落？</a:t>
            </a:r>
            <a:endParaRPr lang="en-US" sz="3200" dirty="0">
              <a:solidFill>
                <a:srgbClr val="E2C044"/>
              </a:solidFill>
              <a:latin typeface="Hei" charset="-122"/>
              <a:ea typeface="Hei" charset="-122"/>
              <a:cs typeface="Hei" charset="-122"/>
            </a:endParaRPr>
          </a:p>
        </p:txBody>
      </p:sp>
      <p:pic>
        <p:nvPicPr>
          <p:cNvPr id="6" name="Picture 5"/>
          <p:cNvPicPr>
            <a:picLocks noChangeAspect="1"/>
          </p:cNvPicPr>
          <p:nvPr/>
        </p:nvPicPr>
        <p:blipFill>
          <a:blip r:embed="rId2"/>
          <a:stretch>
            <a:fillRect/>
          </a:stretch>
        </p:blipFill>
        <p:spPr>
          <a:xfrm>
            <a:off x="7621659" y="884189"/>
            <a:ext cx="3922648" cy="6006919"/>
          </a:xfrm>
          <a:prstGeom prst="rect">
            <a:avLst/>
          </a:prstGeom>
        </p:spPr>
      </p:pic>
      <p:pic>
        <p:nvPicPr>
          <p:cNvPr id="3" name="Picture 2"/>
          <p:cNvPicPr>
            <a:picLocks noChangeAspect="1"/>
          </p:cNvPicPr>
          <p:nvPr/>
        </p:nvPicPr>
        <p:blipFill>
          <a:blip r:embed="rId3"/>
          <a:stretch>
            <a:fillRect/>
          </a:stretch>
        </p:blipFill>
        <p:spPr>
          <a:xfrm>
            <a:off x="663883" y="900741"/>
            <a:ext cx="6237187" cy="5973812"/>
          </a:xfrm>
          <a:prstGeom prst="rect">
            <a:avLst/>
          </a:prstGeom>
        </p:spPr>
      </p:pic>
    </p:spTree>
    <p:extLst>
      <p:ext uri="{BB962C8B-B14F-4D97-AF65-F5344CB8AC3E}">
        <p14:creationId xmlns:p14="http://schemas.microsoft.com/office/powerpoint/2010/main" val="1099691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496165" y="1209855"/>
            <a:ext cx="7563679" cy="1269991"/>
          </a:xfrm>
        </p:spPr>
        <p:txBody>
          <a:bodyPr>
            <a:noAutofit/>
          </a:bodyPr>
          <a:lstStyle/>
          <a:p>
            <a:pPr marL="342891" indent="-342891">
              <a:lnSpc>
                <a:spcPct val="110000"/>
              </a:lnSpc>
            </a:pPr>
            <a:r>
              <a:rPr lang="en-US" altLang="zh-CN" sz="2667" dirty="0">
                <a:latin typeface="Hei" charset="-122"/>
                <a:ea typeface="Hei" charset="-122"/>
                <a:cs typeface="Hei" charset="-122"/>
              </a:rPr>
              <a:t>Agent-based Modeling</a:t>
            </a:r>
          </a:p>
        </p:txBody>
      </p:sp>
      <p:sp>
        <p:nvSpPr>
          <p:cNvPr id="13" name="文本框 12"/>
          <p:cNvSpPr txBox="1"/>
          <p:nvPr/>
        </p:nvSpPr>
        <p:spPr>
          <a:xfrm>
            <a:off x="668281" y="402005"/>
            <a:ext cx="9187384" cy="584775"/>
          </a:xfrm>
          <a:prstGeom prst="rect">
            <a:avLst/>
          </a:prstGeom>
          <a:noFill/>
        </p:spPr>
        <p:txBody>
          <a:bodyPr wrap="square" rtlCol="0">
            <a:spAutoFit/>
          </a:bodyPr>
          <a:lstStyle/>
          <a:p>
            <a:pPr marL="0" lvl="1"/>
            <a:r>
              <a:rPr lang="zh-CN" altLang="en-US" sz="3200" dirty="0" smtClean="0">
                <a:latin typeface="Hei" charset="-122"/>
                <a:ea typeface="Hei" charset="-122"/>
                <a:cs typeface="Hei" charset="-122"/>
              </a:rPr>
              <a:t>复杂网络专用的编程语言  </a:t>
            </a:r>
            <a:r>
              <a:rPr lang="en-US" altLang="zh-CN" sz="3200" dirty="0" err="1" smtClean="0">
                <a:latin typeface="Hei" charset="-122"/>
                <a:ea typeface="Hei" charset="-122"/>
                <a:cs typeface="Hei" charset="-122"/>
              </a:rPr>
              <a:t>NetLogo</a:t>
            </a:r>
            <a:endParaRPr lang="zh-CN" altLang="en-US" sz="1300" kern="0" dirty="0">
              <a:latin typeface="Hei" charset="-122"/>
              <a:ea typeface="Hei" charset="-122"/>
              <a:cs typeface="Hei" charset="-122"/>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8282" y="2210000"/>
            <a:ext cx="5102476" cy="4263787"/>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21269" y="2210000"/>
            <a:ext cx="5502884" cy="426378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638221" y="0"/>
            <a:ext cx="1553780" cy="1744643"/>
          </a:xfrm>
          <a:prstGeom prst="rect">
            <a:avLst/>
          </a:prstGeom>
        </p:spPr>
      </p:pic>
      <p:pic>
        <p:nvPicPr>
          <p:cNvPr id="4" name="Picture 3"/>
          <p:cNvPicPr>
            <a:picLocks noChangeAspect="1"/>
          </p:cNvPicPr>
          <p:nvPr/>
        </p:nvPicPr>
        <p:blipFill>
          <a:blip r:embed="rId5"/>
          <a:stretch>
            <a:fillRect/>
          </a:stretch>
        </p:blipFill>
        <p:spPr>
          <a:xfrm>
            <a:off x="668283" y="1786397"/>
            <a:ext cx="2388068" cy="423604"/>
          </a:xfrm>
          <a:prstGeom prst="rect">
            <a:avLst/>
          </a:prstGeom>
        </p:spPr>
      </p:pic>
    </p:spTree>
    <p:extLst>
      <p:ext uri="{BB962C8B-B14F-4D97-AF65-F5344CB8AC3E}">
        <p14:creationId xmlns:p14="http://schemas.microsoft.com/office/powerpoint/2010/main" val="2061371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221" y="375757"/>
            <a:ext cx="11013558" cy="1325563"/>
          </a:xfrm>
        </p:spPr>
        <p:txBody>
          <a:bodyPr/>
          <a:lstStyle/>
          <a:p>
            <a:r>
              <a:rPr lang="zh-CN" altLang="en-US" dirty="0" smtClean="0"/>
              <a:t>用一个通用的底层的资源承载所有计算任务</a:t>
            </a:r>
            <a:endParaRPr lang="en-US" dirty="0"/>
          </a:p>
        </p:txBody>
      </p:sp>
      <p:sp>
        <p:nvSpPr>
          <p:cNvPr id="3" name="Content Placeholder 2"/>
          <p:cNvSpPr>
            <a:spLocks noGrp="1"/>
          </p:cNvSpPr>
          <p:nvPr>
            <p:ph idx="1"/>
          </p:nvPr>
        </p:nvSpPr>
        <p:spPr>
          <a:xfrm>
            <a:off x="838200" y="1825625"/>
            <a:ext cx="10515600" cy="1108961"/>
          </a:xfrm>
        </p:spPr>
        <p:txBody>
          <a:bodyPr>
            <a:normAutofit fontScale="92500" lnSpcReduction="20000"/>
          </a:bodyPr>
          <a:lstStyle/>
          <a:p>
            <a:r>
              <a:rPr lang="en-US" altLang="zh-CN" dirty="0" err="1" smtClean="0"/>
              <a:t>Holors</a:t>
            </a:r>
            <a:r>
              <a:rPr lang="en-US" altLang="zh-CN" dirty="0" smtClean="0"/>
              <a:t>: A Generalization of Tensors (</a:t>
            </a:r>
            <a:r>
              <a:rPr lang="zh-CN" altLang="en-US" dirty="0" smtClean="0"/>
              <a:t>张量）</a:t>
            </a:r>
            <a:endParaRPr lang="en-US" altLang="zh-CN" dirty="0" smtClean="0"/>
          </a:p>
          <a:p>
            <a:r>
              <a:rPr lang="en-US" altLang="zh-CN" dirty="0" smtClean="0"/>
              <a:t>Tensorflow: Google</a:t>
            </a:r>
            <a:r>
              <a:rPr lang="zh-CN" altLang="en-US" dirty="0" smtClean="0"/>
              <a:t>开发的张量计算元语言</a:t>
            </a:r>
            <a:r>
              <a:rPr lang="en-US" altLang="zh-CN" dirty="0" smtClean="0"/>
              <a:t>(</a:t>
            </a:r>
            <a:r>
              <a:rPr lang="zh-CN" altLang="en-US" dirty="0" smtClean="0"/>
              <a:t>可依照底层计算资源优化计算</a:t>
            </a:r>
            <a:r>
              <a:rPr lang="en-US" altLang="zh-CN" dirty="0" smtClean="0"/>
              <a:t>)</a:t>
            </a:r>
            <a:endParaRPr lang="en-US" dirty="0"/>
          </a:p>
        </p:txBody>
      </p:sp>
      <p:pic>
        <p:nvPicPr>
          <p:cNvPr id="4" name="Picture 3"/>
          <p:cNvPicPr>
            <a:picLocks noChangeAspect="1"/>
          </p:cNvPicPr>
          <p:nvPr/>
        </p:nvPicPr>
        <p:blipFill>
          <a:blip r:embed="rId2"/>
          <a:stretch>
            <a:fillRect/>
          </a:stretch>
        </p:blipFill>
        <p:spPr>
          <a:xfrm>
            <a:off x="2250161" y="2934586"/>
            <a:ext cx="2353737" cy="353060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0" y="3327991"/>
            <a:ext cx="3635615" cy="2445488"/>
          </a:xfrm>
          <a:prstGeom prst="rect">
            <a:avLst/>
          </a:prstGeom>
        </p:spPr>
      </p:pic>
    </p:spTree>
    <p:extLst>
      <p:ext uri="{BB962C8B-B14F-4D97-AF65-F5344CB8AC3E}">
        <p14:creationId xmlns:p14="http://schemas.microsoft.com/office/powerpoint/2010/main" val="7772103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467" y="303723"/>
            <a:ext cx="10515600" cy="651536"/>
          </a:xfrm>
        </p:spPr>
        <p:txBody>
          <a:bodyPr>
            <a:normAutofit/>
          </a:bodyPr>
          <a:lstStyle/>
          <a:p>
            <a:pPr algn="ctr"/>
            <a:r>
              <a:rPr lang="zh-CN" altLang="en-US" sz="3200" dirty="0" smtClean="0">
                <a:latin typeface="Hei" charset="-122"/>
                <a:ea typeface="Hei" charset="-122"/>
                <a:cs typeface="Hei" charset="-122"/>
              </a:rPr>
              <a:t>基于计算思维的知分类系统</a:t>
            </a:r>
            <a:endParaRPr lang="en-US" sz="3200" dirty="0">
              <a:latin typeface="Hei" charset="-122"/>
              <a:ea typeface="Hei" charset="-122"/>
              <a:cs typeface="Hei" charset="-122"/>
            </a:endParaRPr>
          </a:p>
        </p:txBody>
      </p:sp>
      <p:graphicFrame>
        <p:nvGraphicFramePr>
          <p:cNvPr id="21" name="Table 20"/>
          <p:cNvGraphicFramePr>
            <a:graphicFrameLocks noGrp="1"/>
          </p:cNvGraphicFramePr>
          <p:nvPr>
            <p:extLst/>
          </p:nvPr>
        </p:nvGraphicFramePr>
        <p:xfrm>
          <a:off x="508002" y="1665868"/>
          <a:ext cx="1790661" cy="4527164"/>
        </p:xfrm>
        <a:graphic>
          <a:graphicData uri="http://schemas.openxmlformats.org/drawingml/2006/table">
            <a:tbl>
              <a:tblPr firstRow="1" bandRow="1">
                <a:tableStyleId>{5C22544A-7EE6-4342-B048-85BDC9FD1C3A}</a:tableStyleId>
              </a:tblPr>
              <a:tblGrid>
                <a:gridCol w="1790661"/>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latin typeface="LiHei Pro Medium" charset="-120"/>
                          <a:ea typeface="LiHei Pro Medium" charset="-120"/>
                          <a:cs typeface="LiHei Pro Medium" charset="-120"/>
                        </a:rPr>
                        <a:t>Gene Evolution</a:t>
                      </a:r>
                      <a:endParaRPr lang="en-US" sz="1600" dirty="0" smtClean="0">
                        <a:solidFill>
                          <a:schemeClr val="tx1"/>
                        </a:solidFill>
                        <a:latin typeface="LiHei Pro Medium" charset="-120"/>
                        <a:ea typeface="LiHei Pro Medium" charset="-120"/>
                        <a:cs typeface="LiHei Pro Medium" charset="-120"/>
                      </a:endParaRPr>
                    </a:p>
                  </a:txBody>
                  <a:tcPr/>
                </a:tc>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latin typeface="Hei" charset="-122"/>
                          <a:ea typeface="Hei" charset="-122"/>
                          <a:cs typeface="Hei" charset="-122"/>
                        </a:rPr>
                        <a:t>Neutral Network</a:t>
                      </a:r>
                      <a:endParaRPr lang="en-US" sz="1600" dirty="0" smtClean="0">
                        <a:latin typeface="Hei" charset="-122"/>
                        <a:ea typeface="Hei" charset="-122"/>
                        <a:cs typeface="Hei" charset="-122"/>
                      </a:endParaRPr>
                    </a:p>
                  </a:txBody>
                  <a:tcPr/>
                </a:tc>
              </a:tr>
              <a:tr h="9448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latin typeface="Hei" charset="-122"/>
                          <a:ea typeface="Hei" charset="-122"/>
                          <a:cs typeface="Hei" charset="-122"/>
                        </a:rPr>
                        <a:t>Symbolic Logic</a:t>
                      </a:r>
                      <a:endParaRPr lang="en-US" sz="1600" dirty="0" smtClean="0">
                        <a:latin typeface="Hei" charset="-122"/>
                        <a:ea typeface="Hei" charset="-122"/>
                        <a:cs typeface="Hei" charset="-122"/>
                      </a:endParaRPr>
                    </a:p>
                    <a:p>
                      <a:pPr algn="ctr"/>
                      <a:endParaRPr lang="en-US" sz="1600" dirty="0"/>
                    </a:p>
                  </a:txBody>
                  <a:tcPr/>
                </a:tc>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Hei" charset="-122"/>
                          <a:ea typeface="Hei" charset="-122"/>
                          <a:cs typeface="Hei" charset="-122"/>
                        </a:rPr>
                        <a:t>Causal</a:t>
                      </a:r>
                      <a:r>
                        <a:rPr lang="en-US" sz="1400" baseline="0" dirty="0" smtClean="0">
                          <a:latin typeface="Hei" charset="-122"/>
                          <a:ea typeface="Hei" charset="-122"/>
                          <a:cs typeface="Hei" charset="-122"/>
                        </a:rPr>
                        <a:t> Probability</a:t>
                      </a:r>
                      <a:endParaRPr lang="en-US" sz="1400" dirty="0" smtClean="0">
                        <a:latin typeface="Hei" charset="-122"/>
                        <a:ea typeface="Hei" charset="-122"/>
                        <a:cs typeface="Hei" charset="-122"/>
                      </a:endParaRPr>
                    </a:p>
                    <a:p>
                      <a:pPr algn="ctr"/>
                      <a:endParaRPr lang="en-US" sz="1600" dirty="0"/>
                    </a:p>
                  </a:txBody>
                  <a:tcPr/>
                </a:tc>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Hei" charset="-122"/>
                          <a:ea typeface="Hei" charset="-122"/>
                          <a:cs typeface="Hei" charset="-122"/>
                        </a:rPr>
                        <a:t>Cognitive</a:t>
                      </a:r>
                      <a:r>
                        <a:rPr lang="en-US" altLang="zh-CN" sz="1200" baseline="0" dirty="0" smtClean="0">
                          <a:latin typeface="Hei" charset="-122"/>
                          <a:ea typeface="Hei" charset="-122"/>
                          <a:cs typeface="Hei" charset="-122"/>
                        </a:rPr>
                        <a:t> S</a:t>
                      </a:r>
                      <a:r>
                        <a:rPr lang="en-US" altLang="zh-CN" sz="1200" dirty="0" smtClean="0">
                          <a:latin typeface="Hei" charset="-122"/>
                          <a:ea typeface="Hei" charset="-122"/>
                          <a:cs typeface="Hei" charset="-122"/>
                        </a:rPr>
                        <a:t>emantics</a:t>
                      </a:r>
                      <a:endParaRPr lang="en-US" sz="1200" dirty="0"/>
                    </a:p>
                  </a:txBody>
                  <a:tcPr/>
                </a:tc>
              </a:tr>
            </a:tbl>
          </a:graphicData>
        </a:graphic>
      </p:graphicFrame>
      <p:graphicFrame>
        <p:nvGraphicFramePr>
          <p:cNvPr id="22" name="Table 21"/>
          <p:cNvGraphicFramePr>
            <a:graphicFrameLocks noGrp="1"/>
          </p:cNvGraphicFramePr>
          <p:nvPr>
            <p:extLst/>
          </p:nvPr>
        </p:nvGraphicFramePr>
        <p:xfrm>
          <a:off x="2564484" y="2104237"/>
          <a:ext cx="2049329" cy="3646833"/>
        </p:xfrm>
        <a:graphic>
          <a:graphicData uri="http://schemas.openxmlformats.org/drawingml/2006/table">
            <a:tbl>
              <a:tblPr firstRow="1" bandRow="1">
                <a:tableStyleId>{5C22544A-7EE6-4342-B048-85BDC9FD1C3A}</a:tableStyleId>
              </a:tblPr>
              <a:tblGrid>
                <a:gridCol w="2049329"/>
              </a:tblGrid>
              <a:tr h="9448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err="1" smtClean="0">
                          <a:latin typeface="Hei" charset="-122"/>
                          <a:ea typeface="Hei" charset="-122"/>
                          <a:cs typeface="Hei" charset="-122"/>
                        </a:rPr>
                        <a:t>IoT</a:t>
                      </a:r>
                      <a:r>
                        <a:rPr lang="zh-CN" altLang="en-US" sz="1900" dirty="0" smtClean="0">
                          <a:latin typeface="Hei" charset="-122"/>
                          <a:ea typeface="Hei" charset="-122"/>
                          <a:cs typeface="Hei" charset="-122"/>
                        </a:rPr>
                        <a:t> </a:t>
                      </a:r>
                      <a:r>
                        <a:rPr lang="en-US" altLang="zh-CN" sz="1900" dirty="0" smtClean="0">
                          <a:latin typeface="Hei" charset="-122"/>
                          <a:ea typeface="Hei" charset="-122"/>
                          <a:cs typeface="Hei" charset="-122"/>
                        </a:rPr>
                        <a:t>and Quantum Computing</a:t>
                      </a:r>
                      <a:endParaRPr lang="en-US" sz="1900" dirty="0" smtClean="0">
                        <a:latin typeface="Hei" charset="-122"/>
                        <a:ea typeface="Hei" charset="-122"/>
                        <a:cs typeface="Hei" charset="-122"/>
                      </a:endParaRPr>
                    </a:p>
                  </a:txBody>
                  <a:tcPr/>
                </a:tc>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smtClean="0">
                          <a:latin typeface="Hei" charset="-122"/>
                          <a:ea typeface="Hei" charset="-122"/>
                          <a:cs typeface="Hei" charset="-122"/>
                        </a:rPr>
                        <a:t>TPU</a:t>
                      </a:r>
                      <a:endParaRPr lang="en-US" sz="1900" dirty="0"/>
                    </a:p>
                  </a:txBody>
                  <a:tcPr/>
                </a:tc>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smtClean="0">
                          <a:solidFill>
                            <a:schemeClr val="tx1"/>
                          </a:solidFill>
                          <a:latin typeface="Hei" charset="-122"/>
                          <a:ea typeface="Hei" charset="-122"/>
                          <a:cs typeface="Hei" charset="-122"/>
                        </a:rPr>
                        <a:t>GPU</a:t>
                      </a:r>
                    </a:p>
                  </a:txBody>
                  <a:tcPr/>
                </a:tc>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smtClean="0">
                          <a:latin typeface="Hei" charset="-122"/>
                          <a:ea typeface="Hei" charset="-122"/>
                          <a:cs typeface="Hei" charset="-122"/>
                        </a:rPr>
                        <a:t>CPU</a:t>
                      </a:r>
                    </a:p>
                    <a:p>
                      <a:pPr algn="ctr"/>
                      <a:endParaRPr lang="en-US" sz="1900" dirty="0"/>
                    </a:p>
                  </a:txBody>
                  <a:tcPr/>
                </a:tc>
              </a:tr>
            </a:tbl>
          </a:graphicData>
        </a:graphic>
      </p:graphicFrame>
      <p:graphicFrame>
        <p:nvGraphicFramePr>
          <p:cNvPr id="23" name="Table 22"/>
          <p:cNvGraphicFramePr>
            <a:graphicFrameLocks noGrp="1"/>
          </p:cNvGraphicFramePr>
          <p:nvPr>
            <p:extLst/>
          </p:nvPr>
        </p:nvGraphicFramePr>
        <p:xfrm>
          <a:off x="4894147" y="2561437"/>
          <a:ext cx="1796948" cy="2686713"/>
        </p:xfrm>
        <a:graphic>
          <a:graphicData uri="http://schemas.openxmlformats.org/drawingml/2006/table">
            <a:tbl>
              <a:tblPr firstRow="1" bandRow="1">
                <a:tableStyleId>{5C22544A-7EE6-4342-B048-85BDC9FD1C3A}</a:tableStyleId>
              </a:tblPr>
              <a:tblGrid>
                <a:gridCol w="1796948"/>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smtClean="0">
                          <a:latin typeface="Hei" charset="-122"/>
                          <a:ea typeface="Hei" charset="-122"/>
                          <a:cs typeface="Hei" charset="-122"/>
                        </a:rPr>
                        <a:t>Big</a:t>
                      </a:r>
                      <a:r>
                        <a:rPr lang="en-US" altLang="zh-CN" sz="1900" baseline="0" dirty="0" smtClean="0">
                          <a:latin typeface="Hei" charset="-122"/>
                          <a:ea typeface="Hei" charset="-122"/>
                          <a:cs typeface="Hei" charset="-122"/>
                        </a:rPr>
                        <a:t> Data</a:t>
                      </a:r>
                      <a:endParaRPr lang="en-US" sz="1900" dirty="0" smtClean="0">
                        <a:latin typeface="Hei" charset="-122"/>
                        <a:ea typeface="Hei" charset="-122"/>
                        <a:cs typeface="Hei" charset="-122"/>
                      </a:endParaRPr>
                    </a:p>
                  </a:txBody>
                  <a:tcPr/>
                </a:tc>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smtClean="0">
                          <a:latin typeface="Hei" charset="-122"/>
                          <a:ea typeface="Hei" charset="-122"/>
                          <a:cs typeface="Hei" charset="-122"/>
                        </a:rPr>
                        <a:t>Computed Data</a:t>
                      </a:r>
                      <a:endParaRPr lang="en-US" sz="1900" dirty="0"/>
                    </a:p>
                  </a:txBody>
                  <a:tcPr/>
                </a:tc>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smtClean="0">
                          <a:latin typeface="Hei" charset="-122"/>
                          <a:ea typeface="Hei" charset="-122"/>
                          <a:cs typeface="Hei" charset="-122"/>
                        </a:rPr>
                        <a:t>Artificial</a:t>
                      </a:r>
                      <a:r>
                        <a:rPr lang="en-US" altLang="zh-CN" sz="1900" baseline="0" dirty="0" smtClean="0">
                          <a:latin typeface="Hei" charset="-122"/>
                          <a:ea typeface="Hei" charset="-122"/>
                          <a:cs typeface="Hei" charset="-122"/>
                        </a:rPr>
                        <a:t> Data</a:t>
                      </a:r>
                      <a:endParaRPr lang="en-US" sz="1900" dirty="0"/>
                    </a:p>
                  </a:txBody>
                  <a:tcPr/>
                </a:tc>
              </a:tr>
            </a:tbl>
          </a:graphicData>
        </a:graphic>
      </p:graphicFrame>
      <p:graphicFrame>
        <p:nvGraphicFramePr>
          <p:cNvPr id="24" name="Table 23"/>
          <p:cNvGraphicFramePr>
            <a:graphicFrameLocks noGrp="1"/>
          </p:cNvGraphicFramePr>
          <p:nvPr>
            <p:extLst/>
          </p:nvPr>
        </p:nvGraphicFramePr>
        <p:xfrm>
          <a:off x="6985941" y="3009223"/>
          <a:ext cx="1796948" cy="1791142"/>
        </p:xfrm>
        <a:graphic>
          <a:graphicData uri="http://schemas.openxmlformats.org/drawingml/2006/table">
            <a:tbl>
              <a:tblPr firstRow="1" bandRow="1">
                <a:tableStyleId>{5C22544A-7EE6-4342-B048-85BDC9FD1C3A}</a:tableStyleId>
              </a:tblPr>
              <a:tblGrid>
                <a:gridCol w="1796948"/>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smtClean="0">
                          <a:latin typeface="Hei" charset="-122"/>
                          <a:ea typeface="Hei" charset="-122"/>
                          <a:cs typeface="Hei" charset="-122"/>
                        </a:rPr>
                        <a:t>Distributed</a:t>
                      </a:r>
                      <a:r>
                        <a:rPr lang="en-US" sz="1900" baseline="0" dirty="0" smtClean="0">
                          <a:latin typeface="Hei" charset="-122"/>
                          <a:ea typeface="Hei" charset="-122"/>
                          <a:cs typeface="Hei" charset="-122"/>
                        </a:rPr>
                        <a:t> </a:t>
                      </a:r>
                      <a:endParaRPr lang="en-US" sz="1900" dirty="0" smtClean="0">
                        <a:latin typeface="Hei" charset="-122"/>
                        <a:ea typeface="Hei" charset="-122"/>
                        <a:cs typeface="Hei" charset="-122"/>
                      </a:endParaRPr>
                    </a:p>
                  </a:txBody>
                  <a:tcPr/>
                </a:tc>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smtClean="0">
                          <a:latin typeface="Hei" charset="-122"/>
                          <a:ea typeface="Hei" charset="-122"/>
                          <a:cs typeface="Hei" charset="-122"/>
                        </a:rPr>
                        <a:t>Centralized</a:t>
                      </a:r>
                      <a:endParaRPr lang="en-US" sz="1900" dirty="0"/>
                    </a:p>
                  </a:txBody>
                  <a:tcPr/>
                </a:tc>
              </a:tr>
            </a:tbl>
          </a:graphicData>
        </a:graphic>
      </p:graphicFrame>
      <p:graphicFrame>
        <p:nvGraphicFramePr>
          <p:cNvPr id="25" name="Table 24"/>
          <p:cNvGraphicFramePr>
            <a:graphicFrameLocks noGrp="1"/>
          </p:cNvGraphicFramePr>
          <p:nvPr>
            <p:extLst/>
          </p:nvPr>
        </p:nvGraphicFramePr>
        <p:xfrm>
          <a:off x="9083727" y="3457008"/>
          <a:ext cx="1796948" cy="895571"/>
        </p:xfrm>
        <a:graphic>
          <a:graphicData uri="http://schemas.openxmlformats.org/drawingml/2006/table">
            <a:tbl>
              <a:tblPr firstRow="1" bandRow="1">
                <a:tableStyleId>{5C22544A-7EE6-4342-B048-85BDC9FD1C3A}</a:tableStyleId>
              </a:tblPr>
              <a:tblGrid>
                <a:gridCol w="1796948"/>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latin typeface="Hei" charset="-122"/>
                          <a:ea typeface="Hei" charset="-122"/>
                          <a:cs typeface="Hei" charset="-122"/>
                        </a:rPr>
                        <a:t>General</a:t>
                      </a:r>
                      <a:r>
                        <a:rPr lang="en-US" sz="1600" baseline="0" dirty="0" smtClean="0">
                          <a:latin typeface="Hei" charset="-122"/>
                          <a:ea typeface="Hei" charset="-122"/>
                          <a:cs typeface="Hei" charset="-122"/>
                        </a:rPr>
                        <a:t> Protocol</a:t>
                      </a:r>
                      <a:endParaRPr lang="en-US" sz="1600" dirty="0" smtClean="0">
                        <a:latin typeface="Hei" charset="-122"/>
                        <a:ea typeface="Hei" charset="-122"/>
                        <a:cs typeface="Hei" charset="-122"/>
                      </a:endParaRPr>
                    </a:p>
                  </a:txBody>
                  <a:tcPr/>
                </a:tc>
              </a:tr>
            </a:tbl>
          </a:graphicData>
        </a:graphic>
      </p:graphicFrame>
      <p:sp>
        <p:nvSpPr>
          <p:cNvPr id="26" name="TextBox 25"/>
          <p:cNvSpPr txBox="1"/>
          <p:nvPr/>
        </p:nvSpPr>
        <p:spPr>
          <a:xfrm>
            <a:off x="951925" y="1018193"/>
            <a:ext cx="1467902" cy="502766"/>
          </a:xfrm>
          <a:prstGeom prst="rect">
            <a:avLst/>
          </a:prstGeom>
          <a:noFill/>
        </p:spPr>
        <p:txBody>
          <a:bodyPr wrap="none" rtlCol="0">
            <a:spAutoFit/>
          </a:bodyPr>
          <a:lstStyle/>
          <a:p>
            <a:r>
              <a:rPr lang="en-US" altLang="zh-CN" sz="2667" b="1" dirty="0">
                <a:solidFill>
                  <a:schemeClr val="bg1"/>
                </a:solidFill>
              </a:rPr>
              <a:t>Software</a:t>
            </a:r>
            <a:endParaRPr lang="en-US" sz="2667" b="1" dirty="0">
              <a:solidFill>
                <a:schemeClr val="bg1"/>
              </a:solidFill>
            </a:endParaRPr>
          </a:p>
        </p:txBody>
      </p:sp>
      <p:sp>
        <p:nvSpPr>
          <p:cNvPr id="27" name="TextBox 26"/>
          <p:cNvSpPr txBox="1"/>
          <p:nvPr/>
        </p:nvSpPr>
        <p:spPr>
          <a:xfrm>
            <a:off x="2734519" y="1390491"/>
            <a:ext cx="1579215" cy="502766"/>
          </a:xfrm>
          <a:prstGeom prst="rect">
            <a:avLst/>
          </a:prstGeom>
          <a:noFill/>
        </p:spPr>
        <p:txBody>
          <a:bodyPr wrap="none" rtlCol="0">
            <a:spAutoFit/>
          </a:bodyPr>
          <a:lstStyle/>
          <a:p>
            <a:r>
              <a:rPr lang="en-US" altLang="zh-CN" sz="2667" b="1" dirty="0">
                <a:solidFill>
                  <a:schemeClr val="bg1"/>
                </a:solidFill>
              </a:rPr>
              <a:t>Hardware</a:t>
            </a:r>
            <a:endParaRPr lang="en-US" sz="2667" b="1" dirty="0">
              <a:solidFill>
                <a:schemeClr val="bg1"/>
              </a:solidFill>
            </a:endParaRPr>
          </a:p>
        </p:txBody>
      </p:sp>
      <p:sp>
        <p:nvSpPr>
          <p:cNvPr id="28" name="TextBox 27"/>
          <p:cNvSpPr txBox="1"/>
          <p:nvPr/>
        </p:nvSpPr>
        <p:spPr>
          <a:xfrm>
            <a:off x="5053520" y="1929152"/>
            <a:ext cx="1314142" cy="502766"/>
          </a:xfrm>
          <a:prstGeom prst="rect">
            <a:avLst/>
          </a:prstGeom>
          <a:noFill/>
        </p:spPr>
        <p:txBody>
          <a:bodyPr wrap="none" rtlCol="0">
            <a:spAutoFit/>
          </a:bodyPr>
          <a:lstStyle/>
          <a:p>
            <a:r>
              <a:rPr lang="en-US" sz="2667" b="1" dirty="0">
                <a:solidFill>
                  <a:schemeClr val="bg1"/>
                </a:solidFill>
              </a:rPr>
              <a:t>Content</a:t>
            </a:r>
          </a:p>
        </p:txBody>
      </p:sp>
      <p:sp>
        <p:nvSpPr>
          <p:cNvPr id="29" name="TextBox 28"/>
          <p:cNvSpPr txBox="1"/>
          <p:nvPr/>
        </p:nvSpPr>
        <p:spPr>
          <a:xfrm>
            <a:off x="9198404" y="2800789"/>
            <a:ext cx="1464696" cy="502766"/>
          </a:xfrm>
          <a:prstGeom prst="rect">
            <a:avLst/>
          </a:prstGeom>
          <a:noFill/>
        </p:spPr>
        <p:txBody>
          <a:bodyPr wrap="none" rtlCol="0">
            <a:spAutoFit/>
          </a:bodyPr>
          <a:lstStyle/>
          <a:p>
            <a:r>
              <a:rPr lang="en-US" altLang="zh-CN" sz="2667" b="1">
                <a:solidFill>
                  <a:schemeClr val="bg1"/>
                </a:solidFill>
              </a:rPr>
              <a:t>Standard</a:t>
            </a:r>
            <a:endParaRPr lang="en-US" sz="2667" b="1" dirty="0">
              <a:solidFill>
                <a:schemeClr val="bg1"/>
              </a:solidFill>
            </a:endParaRPr>
          </a:p>
        </p:txBody>
      </p:sp>
      <p:sp>
        <p:nvSpPr>
          <p:cNvPr id="30" name="TextBox 29"/>
          <p:cNvSpPr txBox="1"/>
          <p:nvPr/>
        </p:nvSpPr>
        <p:spPr>
          <a:xfrm>
            <a:off x="7140391" y="2484803"/>
            <a:ext cx="1394934" cy="502766"/>
          </a:xfrm>
          <a:prstGeom prst="rect">
            <a:avLst/>
          </a:prstGeom>
          <a:noFill/>
        </p:spPr>
        <p:txBody>
          <a:bodyPr wrap="none" rtlCol="0">
            <a:spAutoFit/>
          </a:bodyPr>
          <a:lstStyle/>
          <a:p>
            <a:r>
              <a:rPr lang="en-US" altLang="zh-CN" sz="2667" b="1" dirty="0">
                <a:solidFill>
                  <a:schemeClr val="bg1"/>
                </a:solidFill>
              </a:rPr>
              <a:t>Thinking</a:t>
            </a:r>
            <a:endParaRPr lang="en-US" sz="2667" b="1" dirty="0">
              <a:solidFill>
                <a:schemeClr val="bg1"/>
              </a:solidFill>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62697" y="3379358"/>
            <a:ext cx="1043435" cy="447785"/>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62697" y="4243426"/>
            <a:ext cx="1063427" cy="414383"/>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1263" y="3022843"/>
            <a:ext cx="760908" cy="317045"/>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68749" y="4809174"/>
            <a:ext cx="638439" cy="780636"/>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55971" y="3827141"/>
            <a:ext cx="673296" cy="452891"/>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49506" y="4809174"/>
            <a:ext cx="777167" cy="780636"/>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269686" y="5180301"/>
            <a:ext cx="659279" cy="437131"/>
          </a:xfrm>
          <a:prstGeom prst="rect">
            <a:avLst/>
          </a:prstGeom>
        </p:spPr>
      </p:pic>
      <p:pic>
        <p:nvPicPr>
          <p:cNvPr id="41" name="Picture 4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284184" y="4253630"/>
            <a:ext cx="630283" cy="464292"/>
          </a:xfrm>
          <a:prstGeom prst="rect">
            <a:avLst/>
          </a:prstGeom>
        </p:spPr>
      </p:pic>
      <p:pic>
        <p:nvPicPr>
          <p:cNvPr id="42" name="Picture 4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064070" y="3422261"/>
            <a:ext cx="1179269" cy="396136"/>
          </a:xfrm>
          <a:prstGeom prst="rect">
            <a:avLst/>
          </a:prstGeom>
        </p:spPr>
      </p:pic>
      <p:pic>
        <p:nvPicPr>
          <p:cNvPr id="44" name="Picture 4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17188" y="1990557"/>
            <a:ext cx="442024" cy="541896"/>
          </a:xfrm>
          <a:prstGeom prst="rect">
            <a:avLst/>
          </a:prstGeom>
        </p:spPr>
      </p:pic>
      <p:sp>
        <p:nvSpPr>
          <p:cNvPr id="45" name="TextBox 44"/>
          <p:cNvSpPr txBox="1"/>
          <p:nvPr/>
        </p:nvSpPr>
        <p:spPr>
          <a:xfrm>
            <a:off x="1168401" y="2042169"/>
            <a:ext cx="678647" cy="292388"/>
          </a:xfrm>
          <a:prstGeom prst="rect">
            <a:avLst/>
          </a:prstGeom>
          <a:noFill/>
        </p:spPr>
        <p:txBody>
          <a:bodyPr wrap="none" rtlCol="0">
            <a:spAutoFit/>
          </a:bodyPr>
          <a:lstStyle/>
          <a:p>
            <a:r>
              <a:rPr lang="en-US" altLang="zh-CN" sz="1300"/>
              <a:t>T. </a:t>
            </a:r>
            <a:r>
              <a:rPr lang="en-US" altLang="zh-CN" sz="1300" dirty="0"/>
              <a:t>Kuhn</a:t>
            </a:r>
            <a:endParaRPr lang="en-US" sz="1300" dirty="0"/>
          </a:p>
        </p:txBody>
      </p:sp>
      <p:sp>
        <p:nvSpPr>
          <p:cNvPr id="46" name="TextBox 45"/>
          <p:cNvSpPr txBox="1"/>
          <p:nvPr/>
        </p:nvSpPr>
        <p:spPr>
          <a:xfrm>
            <a:off x="9075688" y="4761418"/>
            <a:ext cx="2323979" cy="584775"/>
          </a:xfrm>
          <a:prstGeom prst="rect">
            <a:avLst/>
          </a:prstGeom>
          <a:noFill/>
        </p:spPr>
        <p:txBody>
          <a:bodyPr wrap="square" rtlCol="0">
            <a:spAutoFit/>
          </a:bodyPr>
          <a:lstStyle/>
          <a:p>
            <a:r>
              <a:rPr lang="en-US" altLang="zh-CN" sz="1600" dirty="0">
                <a:solidFill>
                  <a:srgbClr val="E2C044"/>
                </a:solidFill>
              </a:rPr>
              <a:t>Computable collective learning system </a:t>
            </a:r>
            <a:endParaRPr lang="en-US" sz="1600" dirty="0">
              <a:solidFill>
                <a:srgbClr val="E2C044"/>
              </a:solidFill>
            </a:endParaRPr>
          </a:p>
        </p:txBody>
      </p:sp>
      <p:sp>
        <p:nvSpPr>
          <p:cNvPr id="47" name="TextBox 46"/>
          <p:cNvSpPr txBox="1"/>
          <p:nvPr/>
        </p:nvSpPr>
        <p:spPr>
          <a:xfrm>
            <a:off x="2424509" y="5853267"/>
            <a:ext cx="2418971" cy="584775"/>
          </a:xfrm>
          <a:prstGeom prst="rect">
            <a:avLst/>
          </a:prstGeom>
          <a:noFill/>
        </p:spPr>
        <p:txBody>
          <a:bodyPr wrap="square" rtlCol="0">
            <a:spAutoFit/>
          </a:bodyPr>
          <a:lstStyle/>
          <a:p>
            <a:r>
              <a:rPr lang="en-US" altLang="zh-CN" sz="1600" dirty="0">
                <a:solidFill>
                  <a:srgbClr val="E2C044"/>
                </a:solidFill>
              </a:rPr>
              <a:t>Computational ability, energy, equipment</a:t>
            </a:r>
            <a:endParaRPr lang="en-US" sz="1600" dirty="0">
              <a:solidFill>
                <a:srgbClr val="E2C044"/>
              </a:solidFill>
            </a:endParaRPr>
          </a:p>
        </p:txBody>
      </p:sp>
      <p:sp>
        <p:nvSpPr>
          <p:cNvPr id="48" name="TextBox 47"/>
          <p:cNvSpPr txBox="1"/>
          <p:nvPr/>
        </p:nvSpPr>
        <p:spPr>
          <a:xfrm>
            <a:off x="4826179" y="5705348"/>
            <a:ext cx="2064219" cy="338554"/>
          </a:xfrm>
          <a:prstGeom prst="rect">
            <a:avLst/>
          </a:prstGeom>
          <a:noFill/>
        </p:spPr>
        <p:txBody>
          <a:bodyPr wrap="none" rtlCol="0">
            <a:spAutoFit/>
          </a:bodyPr>
          <a:lstStyle/>
          <a:p>
            <a:r>
              <a:rPr lang="en-US" altLang="zh-CN" sz="1600" dirty="0">
                <a:solidFill>
                  <a:srgbClr val="E2C044"/>
                </a:solidFill>
              </a:rPr>
              <a:t>Memory space, theme</a:t>
            </a:r>
            <a:endParaRPr lang="en-US" sz="1600" dirty="0">
              <a:solidFill>
                <a:srgbClr val="E2C044"/>
              </a:solidFill>
            </a:endParaRPr>
          </a:p>
        </p:txBody>
      </p:sp>
      <p:pic>
        <p:nvPicPr>
          <p:cNvPr id="49" name="Picture 48"/>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40199" y="2892191"/>
            <a:ext cx="443623" cy="512572"/>
          </a:xfrm>
          <a:prstGeom prst="rect">
            <a:avLst/>
          </a:prstGeom>
        </p:spPr>
      </p:pic>
      <p:sp>
        <p:nvSpPr>
          <p:cNvPr id="51" name="TextBox 50"/>
          <p:cNvSpPr txBox="1"/>
          <p:nvPr/>
        </p:nvSpPr>
        <p:spPr>
          <a:xfrm>
            <a:off x="1047176" y="3128293"/>
            <a:ext cx="951864" cy="292388"/>
          </a:xfrm>
          <a:prstGeom prst="rect">
            <a:avLst/>
          </a:prstGeom>
          <a:noFill/>
        </p:spPr>
        <p:txBody>
          <a:bodyPr wrap="none" rtlCol="0">
            <a:spAutoFit/>
          </a:bodyPr>
          <a:lstStyle/>
          <a:p>
            <a:r>
              <a:rPr lang="en-US" altLang="zh-CN" sz="1300" dirty="0"/>
              <a:t>D. Hassabis</a:t>
            </a:r>
            <a:endParaRPr lang="en-US" sz="1300" dirty="0"/>
          </a:p>
        </p:txBody>
      </p:sp>
      <p:sp>
        <p:nvSpPr>
          <p:cNvPr id="52" name="TextBox 51"/>
          <p:cNvSpPr txBox="1"/>
          <p:nvPr/>
        </p:nvSpPr>
        <p:spPr>
          <a:xfrm>
            <a:off x="1168399" y="5660256"/>
            <a:ext cx="780406" cy="292388"/>
          </a:xfrm>
          <a:prstGeom prst="rect">
            <a:avLst/>
          </a:prstGeom>
          <a:noFill/>
        </p:spPr>
        <p:txBody>
          <a:bodyPr wrap="none" rtlCol="0">
            <a:spAutoFit/>
          </a:bodyPr>
          <a:lstStyle/>
          <a:p>
            <a:r>
              <a:rPr lang="en-US" altLang="zh-CN" sz="1300" dirty="0"/>
              <a:t>G. </a:t>
            </a:r>
            <a:r>
              <a:rPr lang="en-US" altLang="zh-CN" sz="1300" dirty="0" err="1"/>
              <a:t>Lakoff</a:t>
            </a:r>
            <a:endParaRPr lang="en-US" sz="1300" dirty="0"/>
          </a:p>
        </p:txBody>
      </p:sp>
      <p:pic>
        <p:nvPicPr>
          <p:cNvPr id="53" name="Picture 5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66183" y="5654715"/>
            <a:ext cx="589272" cy="410133"/>
          </a:xfrm>
          <a:prstGeom prst="rect">
            <a:avLst/>
          </a:prstGeom>
        </p:spPr>
      </p:pic>
      <p:sp>
        <p:nvSpPr>
          <p:cNvPr id="55" name="TextBox 54"/>
          <p:cNvSpPr txBox="1"/>
          <p:nvPr/>
        </p:nvSpPr>
        <p:spPr>
          <a:xfrm>
            <a:off x="1061000" y="3918029"/>
            <a:ext cx="929485" cy="292388"/>
          </a:xfrm>
          <a:prstGeom prst="rect">
            <a:avLst/>
          </a:prstGeom>
          <a:noFill/>
        </p:spPr>
        <p:txBody>
          <a:bodyPr wrap="none" rtlCol="0">
            <a:spAutoFit/>
          </a:bodyPr>
          <a:lstStyle/>
          <a:p>
            <a:r>
              <a:rPr lang="en-US" altLang="zh-CN" sz="1300" dirty="0"/>
              <a:t>S. Wolfram</a:t>
            </a:r>
            <a:endParaRPr lang="en-US" sz="1300" dirty="0"/>
          </a:p>
        </p:txBody>
      </p:sp>
      <p:pic>
        <p:nvPicPr>
          <p:cNvPr id="56" name="Picture 55"/>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35399" y="4743602"/>
            <a:ext cx="426699" cy="403127"/>
          </a:xfrm>
          <a:prstGeom prst="rect">
            <a:avLst/>
          </a:prstGeom>
        </p:spPr>
      </p:pic>
      <p:sp>
        <p:nvSpPr>
          <p:cNvPr id="57" name="TextBox 56"/>
          <p:cNvSpPr txBox="1"/>
          <p:nvPr/>
        </p:nvSpPr>
        <p:spPr>
          <a:xfrm>
            <a:off x="1151854" y="4810969"/>
            <a:ext cx="659283" cy="292388"/>
          </a:xfrm>
          <a:prstGeom prst="rect">
            <a:avLst/>
          </a:prstGeom>
          <a:noFill/>
        </p:spPr>
        <p:txBody>
          <a:bodyPr wrap="none" rtlCol="0">
            <a:spAutoFit/>
          </a:bodyPr>
          <a:lstStyle/>
          <a:p>
            <a:r>
              <a:rPr lang="en-US" altLang="zh-CN" sz="1300" dirty="0"/>
              <a:t>J. Pearl</a:t>
            </a:r>
            <a:endParaRPr lang="en-US" sz="1300" dirty="0"/>
          </a:p>
        </p:txBody>
      </p:sp>
      <p:sp>
        <p:nvSpPr>
          <p:cNvPr id="50" name="TextBox 49"/>
          <p:cNvSpPr txBox="1"/>
          <p:nvPr/>
        </p:nvSpPr>
        <p:spPr>
          <a:xfrm>
            <a:off x="6865697" y="4771796"/>
            <a:ext cx="1886991" cy="338554"/>
          </a:xfrm>
          <a:prstGeom prst="rect">
            <a:avLst/>
          </a:prstGeom>
          <a:noFill/>
        </p:spPr>
        <p:txBody>
          <a:bodyPr wrap="none" rtlCol="0">
            <a:spAutoFit/>
          </a:bodyPr>
          <a:lstStyle/>
          <a:p>
            <a:r>
              <a:rPr lang="en-US" altLang="zh-CN" sz="1600" dirty="0">
                <a:solidFill>
                  <a:srgbClr val="E2C044"/>
                </a:solidFill>
              </a:rPr>
              <a:t>Forms of Knowledge</a:t>
            </a:r>
            <a:endParaRPr lang="en-US" sz="1600" dirty="0">
              <a:solidFill>
                <a:srgbClr val="E2C044"/>
              </a:solidFill>
            </a:endParaRPr>
          </a:p>
        </p:txBody>
      </p:sp>
      <p:pic>
        <p:nvPicPr>
          <p:cNvPr id="58" name="图片 1"/>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198404" y="3903821"/>
            <a:ext cx="1418363" cy="740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
        <p:nvSpPr>
          <p:cNvPr id="59" name="TextBox 58"/>
          <p:cNvSpPr txBox="1"/>
          <p:nvPr/>
        </p:nvSpPr>
        <p:spPr>
          <a:xfrm>
            <a:off x="231543" y="6133937"/>
            <a:ext cx="2250375" cy="584775"/>
          </a:xfrm>
          <a:prstGeom prst="rect">
            <a:avLst/>
          </a:prstGeom>
          <a:noFill/>
        </p:spPr>
        <p:txBody>
          <a:bodyPr wrap="square" rtlCol="0">
            <a:spAutoFit/>
          </a:bodyPr>
          <a:lstStyle/>
          <a:p>
            <a:r>
              <a:rPr lang="en-US" altLang="zh-CN" sz="1600" dirty="0">
                <a:solidFill>
                  <a:srgbClr val="E2C044"/>
                </a:solidFill>
              </a:rPr>
              <a:t>Coding strategy, structure, algorithm</a:t>
            </a:r>
            <a:endParaRPr lang="en-US" sz="1600" dirty="0">
              <a:solidFill>
                <a:srgbClr val="E2C044"/>
              </a:solidFill>
            </a:endParaRPr>
          </a:p>
        </p:txBody>
      </p:sp>
      <p:pic>
        <p:nvPicPr>
          <p:cNvPr id="60" name="Picture 59"/>
          <p:cNvPicPr>
            <a:picLocks noChangeAspect="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652984" y="1211595"/>
            <a:ext cx="577371" cy="719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0"/>
          <p:cNvPicPr>
            <a:picLocks noChangeAspect="1"/>
          </p:cNvPicPr>
          <p:nvPr/>
        </p:nvPicPr>
        <p:blipFill>
          <a:blip r:embed="rId17" cstate="print">
            <a:extLst>
              <a:ext uri="{28A0092B-C50C-407E-A947-70E740481C1C}">
                <a14:useLocalDpi xmlns:a14="http://schemas.microsoft.com/office/drawing/2010/main"/>
              </a:ext>
            </a:extLst>
          </a:blip>
          <a:srcRect/>
          <a:stretch>
            <a:fillRect/>
          </a:stretch>
        </p:blipFill>
        <p:spPr bwMode="auto">
          <a:xfrm>
            <a:off x="7553745" y="5184838"/>
            <a:ext cx="775852" cy="115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 name="Picture 61"/>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427716" y="6013430"/>
            <a:ext cx="1027909" cy="588365"/>
          </a:xfrm>
          <a:prstGeom prst="rect">
            <a:avLst/>
          </a:prstGeom>
        </p:spPr>
      </p:pic>
      <p:pic>
        <p:nvPicPr>
          <p:cNvPr id="3" name="Picture 2"/>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207000" y="1969813"/>
            <a:ext cx="1469339" cy="555531"/>
          </a:xfrm>
          <a:prstGeom prst="rect">
            <a:avLst/>
          </a:prstGeom>
        </p:spPr>
      </p:pic>
      <p:pic>
        <p:nvPicPr>
          <p:cNvPr id="5" name="Picture 4"/>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037018" y="2939713"/>
            <a:ext cx="439220" cy="439220"/>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a:ext>
            </a:extLst>
          </a:blip>
          <a:srcRect/>
          <a:stretch/>
        </p:blipFill>
        <p:spPr>
          <a:xfrm>
            <a:off x="640346" y="3761482"/>
            <a:ext cx="395711" cy="518551"/>
          </a:xfrm>
          <a:prstGeom prst="rect">
            <a:avLst/>
          </a:prstGeom>
        </p:spPr>
      </p:pic>
      <p:pic>
        <p:nvPicPr>
          <p:cNvPr id="8" name="Picture 7"/>
          <p:cNvPicPr>
            <a:picLocks noChangeAspect="1"/>
          </p:cNvPicPr>
          <p:nvPr/>
        </p:nvPicPr>
        <p:blipFill>
          <a:blip r:embed="rId22"/>
          <a:stretch>
            <a:fillRect/>
          </a:stretch>
        </p:blipFill>
        <p:spPr>
          <a:xfrm>
            <a:off x="11181511" y="3309863"/>
            <a:ext cx="791944" cy="1187916"/>
          </a:xfrm>
          <a:prstGeom prst="rect">
            <a:avLst/>
          </a:prstGeom>
        </p:spPr>
      </p:pic>
      <p:sp>
        <p:nvSpPr>
          <p:cNvPr id="6" name="矩形 5"/>
          <p:cNvSpPr/>
          <p:nvPr/>
        </p:nvSpPr>
        <p:spPr bwMode="auto">
          <a:xfrm>
            <a:off x="9451848" y="4544517"/>
            <a:ext cx="1349880" cy="275953"/>
          </a:xfrm>
          <a:prstGeom prst="rect">
            <a:avLst/>
          </a:prstGeom>
          <a:solidFill>
            <a:srgbClr val="1E1E1E"/>
          </a:solidFill>
          <a:ln w="9525" cap="flat" cmpd="sng" algn="ctr">
            <a:noFill/>
            <a:prstDash val="solid"/>
            <a:round/>
            <a:headEnd type="none" w="med" len="med"/>
            <a:tailEnd type="none" w="med" len="med"/>
          </a:ln>
          <a:effectLst/>
          <a:extLst/>
        </p:spPr>
        <p:txBody>
          <a:bodyPr vert="horz" wrap="square" lIns="121920" tIns="60960" rIns="121920" bIns="60960" numCol="1" rtlCol="0" anchor="t" anchorCtr="0" compatLnSpc="1">
            <a:prstTxWarp prst="textNoShape">
              <a:avLst/>
            </a:prstTxWarp>
          </a:bodyPr>
          <a:lstStyle/>
          <a:p>
            <a:pPr defTabSz="914377" eaLnBrk="0" fontAlgn="base" hangingPunct="0">
              <a:spcBef>
                <a:spcPct val="0"/>
              </a:spcBef>
              <a:spcAft>
                <a:spcPct val="0"/>
              </a:spcAft>
            </a:pPr>
            <a:endParaRPr lang="zh-CN" altLang="en-US" sz="1733">
              <a:latin typeface="Calibri" charset="0"/>
              <a:ea typeface="宋体" charset="-122"/>
            </a:endParaRPr>
          </a:p>
        </p:txBody>
      </p:sp>
      <p:sp>
        <p:nvSpPr>
          <p:cNvPr id="9" name="文本框 8"/>
          <p:cNvSpPr txBox="1"/>
          <p:nvPr/>
        </p:nvSpPr>
        <p:spPr>
          <a:xfrm>
            <a:off x="8933470" y="4374268"/>
            <a:ext cx="2323906" cy="338554"/>
          </a:xfrm>
          <a:prstGeom prst="rect">
            <a:avLst/>
          </a:prstGeom>
          <a:noFill/>
        </p:spPr>
        <p:txBody>
          <a:bodyPr wrap="none" rtlCol="0">
            <a:spAutoFit/>
          </a:bodyPr>
          <a:lstStyle/>
          <a:p>
            <a:r>
              <a:rPr kumimoji="1" lang="en-US" altLang="zh-CN" sz="1600">
                <a:solidFill>
                  <a:schemeClr val="bg1"/>
                </a:solidFill>
              </a:rPr>
              <a:t>Extreme Learning Process</a:t>
            </a:r>
            <a:endParaRPr kumimoji="1" lang="zh-CN" altLang="en-US" sz="1600" dirty="0">
              <a:solidFill>
                <a:schemeClr val="bg1"/>
              </a:solidFill>
            </a:endParaRPr>
          </a:p>
        </p:txBody>
      </p:sp>
    </p:spTree>
    <p:extLst>
      <p:ext uri="{BB962C8B-B14F-4D97-AF65-F5344CB8AC3E}">
        <p14:creationId xmlns:p14="http://schemas.microsoft.com/office/powerpoint/2010/main" val="1312694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知识图谱：</a:t>
            </a:r>
            <a:r>
              <a:rPr lang="en-US" altLang="zh-CN" dirty="0" smtClean="0">
                <a:latin typeface="黑体" panose="02010609060101010101" pitchFamily="49" charset="-122"/>
                <a:ea typeface="黑体" panose="02010609060101010101" pitchFamily="49" charset="-122"/>
              </a:rPr>
              <a:t>Ontological Engineering</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a:stretch>
            <a:fillRect/>
          </a:stretch>
        </p:blipFill>
        <p:spPr>
          <a:xfrm>
            <a:off x="5885409" y="1690688"/>
            <a:ext cx="4733991" cy="4129507"/>
          </a:xfrm>
          <a:prstGeom prst="rect">
            <a:avLst/>
          </a:prstGeom>
        </p:spPr>
      </p:pic>
      <p:sp>
        <p:nvSpPr>
          <p:cNvPr id="5" name="TextBox 4"/>
          <p:cNvSpPr txBox="1"/>
          <p:nvPr/>
        </p:nvSpPr>
        <p:spPr>
          <a:xfrm>
            <a:off x="5885409" y="6101541"/>
            <a:ext cx="5287025"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Ontology_engineering</a:t>
            </a:r>
            <a:endParaRPr lang="en-US" dirty="0"/>
          </a:p>
        </p:txBody>
      </p:sp>
      <p:sp>
        <p:nvSpPr>
          <p:cNvPr id="7" name="TextBox 6"/>
          <p:cNvSpPr txBox="1"/>
          <p:nvPr/>
        </p:nvSpPr>
        <p:spPr>
          <a:xfrm>
            <a:off x="565265" y="1885002"/>
            <a:ext cx="4971011" cy="4401205"/>
          </a:xfrm>
          <a:prstGeom prst="rect">
            <a:avLst/>
          </a:prstGeom>
          <a:noFill/>
        </p:spPr>
        <p:txBody>
          <a:bodyPr wrap="square" rtlCol="0">
            <a:spAutoFit/>
          </a:bodyPr>
          <a:lstStyle/>
          <a:p>
            <a:r>
              <a:rPr lang="en-US" sz="2800" dirty="0"/>
              <a:t>Ontology engineering </a:t>
            </a:r>
            <a:r>
              <a:rPr lang="mr-IN" sz="2800" dirty="0" smtClean="0"/>
              <a:t>…</a:t>
            </a:r>
            <a:r>
              <a:rPr lang="en-US" sz="2800" dirty="0" smtClean="0"/>
              <a:t> </a:t>
            </a:r>
            <a:r>
              <a:rPr lang="en-US" sz="2800" dirty="0"/>
              <a:t>studies the methods and </a:t>
            </a:r>
            <a:endParaRPr lang="en-US" sz="2800" dirty="0" smtClean="0"/>
          </a:p>
          <a:p>
            <a:r>
              <a:rPr lang="en-US" sz="2800" dirty="0" smtClean="0"/>
              <a:t>methodologies </a:t>
            </a:r>
            <a:r>
              <a:rPr lang="en-US" sz="2800" dirty="0"/>
              <a:t>for building ontologies: </a:t>
            </a:r>
          </a:p>
          <a:p>
            <a:r>
              <a:rPr lang="mr-IN" sz="2800" dirty="0" smtClean="0"/>
              <a:t>…</a:t>
            </a:r>
            <a:r>
              <a:rPr lang="en-US" sz="2800" dirty="0" smtClean="0"/>
              <a:t> formal </a:t>
            </a:r>
            <a:r>
              <a:rPr lang="en-US" sz="2800" dirty="0"/>
              <a:t>representations of a set of concepts </a:t>
            </a:r>
            <a:endParaRPr lang="en-US" sz="2800" dirty="0" smtClean="0"/>
          </a:p>
          <a:p>
            <a:r>
              <a:rPr lang="mr-IN" sz="2800" dirty="0" smtClean="0"/>
              <a:t>…</a:t>
            </a:r>
            <a:r>
              <a:rPr lang="en-US" sz="2800" dirty="0" smtClean="0"/>
              <a:t> </a:t>
            </a:r>
            <a:r>
              <a:rPr lang="en-US" sz="2800" dirty="0"/>
              <a:t>Core ideas and objectives of ontology engineering </a:t>
            </a:r>
            <a:endParaRPr lang="en-US" sz="2800" dirty="0" smtClean="0"/>
          </a:p>
          <a:p>
            <a:r>
              <a:rPr lang="en-US" sz="2800" dirty="0" smtClean="0"/>
              <a:t>are </a:t>
            </a:r>
            <a:r>
              <a:rPr lang="en-US" sz="2800" dirty="0"/>
              <a:t>also central in conceptual modeling.</a:t>
            </a:r>
          </a:p>
        </p:txBody>
      </p:sp>
    </p:spTree>
    <p:extLst>
      <p:ext uri="{BB962C8B-B14F-4D97-AF65-F5344CB8AC3E}">
        <p14:creationId xmlns:p14="http://schemas.microsoft.com/office/powerpoint/2010/main" val="11407956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2814"/>
            <a:ext cx="8229600" cy="1143000"/>
          </a:xfrm>
        </p:spPr>
        <p:txBody>
          <a:bodyPr>
            <a:normAutofit/>
          </a:bodyPr>
          <a:lstStyle/>
          <a:p>
            <a:r>
              <a:rPr lang="zh-CN" altLang="en-US" dirty="0" smtClean="0"/>
              <a:t>比对不同学科语汇体系之异同</a:t>
            </a: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308964" y="5334000"/>
            <a:ext cx="1184257" cy="1499930"/>
          </a:xfrm>
          <a:prstGeom prst="rect">
            <a:avLst/>
          </a:prstGeom>
        </p:spPr>
      </p:pic>
      <p:pic>
        <p:nvPicPr>
          <p:cNvPr id="6" name="Picture 5"/>
          <p:cNvPicPr>
            <a:picLocks noChangeAspect="1"/>
          </p:cNvPicPr>
          <p:nvPr/>
        </p:nvPicPr>
        <p:blipFill>
          <a:blip r:embed="rId3"/>
          <a:stretch>
            <a:fillRect/>
          </a:stretch>
        </p:blipFill>
        <p:spPr>
          <a:xfrm>
            <a:off x="8232789" y="2735695"/>
            <a:ext cx="1620036" cy="2454020"/>
          </a:xfrm>
          <a:prstGeom prst="rect">
            <a:avLst/>
          </a:prstGeom>
        </p:spPr>
      </p:pic>
      <p:pic>
        <p:nvPicPr>
          <p:cNvPr id="3" name="Picture 2"/>
          <p:cNvPicPr>
            <a:picLocks noChangeAspect="1"/>
          </p:cNvPicPr>
          <p:nvPr/>
        </p:nvPicPr>
        <p:blipFill>
          <a:blip r:embed="rId4"/>
          <a:stretch>
            <a:fillRect/>
          </a:stretch>
        </p:blipFill>
        <p:spPr>
          <a:xfrm>
            <a:off x="1647221" y="2735696"/>
            <a:ext cx="1791216" cy="2598305"/>
          </a:xfrm>
          <a:prstGeom prst="rect">
            <a:avLst/>
          </a:prstGeom>
        </p:spPr>
      </p:pic>
      <p:pic>
        <p:nvPicPr>
          <p:cNvPr id="10" name="Picture 9"/>
          <p:cNvPicPr>
            <a:picLocks noChangeAspect="1"/>
          </p:cNvPicPr>
          <p:nvPr/>
        </p:nvPicPr>
        <p:blipFill>
          <a:blip r:embed="rId5"/>
          <a:stretch>
            <a:fillRect/>
          </a:stretch>
        </p:blipFill>
        <p:spPr>
          <a:xfrm>
            <a:off x="5251419" y="5334000"/>
            <a:ext cx="985514" cy="149993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49749" y="3433839"/>
            <a:ext cx="702314" cy="1152812"/>
          </a:xfrm>
          <a:prstGeom prst="rect">
            <a:avLst/>
          </a:prstGeom>
        </p:spPr>
      </p:pic>
      <p:sp>
        <p:nvSpPr>
          <p:cNvPr id="11" name="TextBox 10"/>
          <p:cNvSpPr txBox="1"/>
          <p:nvPr/>
        </p:nvSpPr>
        <p:spPr>
          <a:xfrm>
            <a:off x="7388480" y="5120834"/>
            <a:ext cx="3384260" cy="646331"/>
          </a:xfrm>
          <a:prstGeom prst="rect">
            <a:avLst/>
          </a:prstGeom>
          <a:noFill/>
        </p:spPr>
        <p:txBody>
          <a:bodyPr wrap="none" rtlCol="0">
            <a:spAutoFit/>
          </a:bodyPr>
          <a:lstStyle/>
          <a:p>
            <a:pPr algn="ctr"/>
            <a:r>
              <a:rPr lang="en-US" dirty="0"/>
              <a:t>Machine and Human Languages</a:t>
            </a:r>
          </a:p>
          <a:p>
            <a:pPr algn="ctr"/>
            <a:r>
              <a:rPr lang="en-US" dirty="0"/>
              <a:t>In the digital space.</a:t>
            </a:r>
          </a:p>
        </p:txBody>
      </p:sp>
      <p:grpSp>
        <p:nvGrpSpPr>
          <p:cNvPr id="13" name="Group 12"/>
          <p:cNvGrpSpPr/>
          <p:nvPr/>
        </p:nvGrpSpPr>
        <p:grpSpPr>
          <a:xfrm>
            <a:off x="3737208" y="1223081"/>
            <a:ext cx="4216159" cy="2128851"/>
            <a:chOff x="1971051" y="1223080"/>
            <a:chExt cx="4216159" cy="2128851"/>
          </a:xfrm>
        </p:grpSpPr>
        <p:pic>
          <p:nvPicPr>
            <p:cNvPr id="4" name="Picture 3"/>
            <p:cNvPicPr>
              <a:picLocks noChangeAspect="1"/>
            </p:cNvPicPr>
            <p:nvPr/>
          </p:nvPicPr>
          <p:blipFill>
            <a:blip r:embed="rId7"/>
            <a:stretch>
              <a:fillRect/>
            </a:stretch>
          </p:blipFill>
          <p:spPr>
            <a:xfrm>
              <a:off x="3359432" y="1223080"/>
              <a:ext cx="1416654" cy="2128851"/>
            </a:xfrm>
            <a:prstGeom prst="rect">
              <a:avLst/>
            </a:prstGeom>
          </p:spPr>
        </p:pic>
        <p:pic>
          <p:nvPicPr>
            <p:cNvPr id="7" name="Picture 6"/>
            <p:cNvPicPr>
              <a:picLocks noChangeAspect="1"/>
            </p:cNvPicPr>
            <p:nvPr/>
          </p:nvPicPr>
          <p:blipFill>
            <a:blip r:embed="rId8"/>
            <a:stretch>
              <a:fillRect/>
            </a:stretch>
          </p:blipFill>
          <p:spPr>
            <a:xfrm>
              <a:off x="4776086" y="1223080"/>
              <a:ext cx="1411124" cy="2128851"/>
            </a:xfrm>
            <a:prstGeom prst="rect">
              <a:avLst/>
            </a:prstGeom>
          </p:spPr>
        </p:pic>
        <p:pic>
          <p:nvPicPr>
            <p:cNvPr id="12" name="Picture 11"/>
            <p:cNvPicPr>
              <a:picLocks noChangeAspect="1"/>
            </p:cNvPicPr>
            <p:nvPr/>
          </p:nvPicPr>
          <p:blipFill>
            <a:blip r:embed="rId9"/>
            <a:stretch>
              <a:fillRect/>
            </a:stretch>
          </p:blipFill>
          <p:spPr>
            <a:xfrm>
              <a:off x="1971051" y="1223080"/>
              <a:ext cx="1388381" cy="2128851"/>
            </a:xfrm>
            <a:prstGeom prst="rect">
              <a:avLst/>
            </a:prstGeom>
          </p:spPr>
        </p:pic>
      </p:grpSp>
      <p:pic>
        <p:nvPicPr>
          <p:cNvPr id="8" name="Picture 7"/>
          <p:cNvPicPr>
            <a:picLocks noChangeAspect="1"/>
          </p:cNvPicPr>
          <p:nvPr/>
        </p:nvPicPr>
        <p:blipFill>
          <a:blip r:embed="rId10"/>
          <a:stretch>
            <a:fillRect/>
          </a:stretch>
        </p:blipFill>
        <p:spPr>
          <a:xfrm>
            <a:off x="5138396" y="3232229"/>
            <a:ext cx="1299021" cy="1937448"/>
          </a:xfrm>
          <a:prstGeom prst="rect">
            <a:avLst/>
          </a:prstGeom>
        </p:spPr>
      </p:pic>
      <p:pic>
        <p:nvPicPr>
          <p:cNvPr id="15" name="Picture 14"/>
          <p:cNvPicPr>
            <a:picLocks noChangeAspect="1"/>
          </p:cNvPicPr>
          <p:nvPr/>
        </p:nvPicPr>
        <p:blipFill>
          <a:blip r:embed="rId11"/>
          <a:stretch>
            <a:fillRect/>
          </a:stretch>
        </p:blipFill>
        <p:spPr>
          <a:xfrm>
            <a:off x="4323605" y="5334000"/>
            <a:ext cx="927815" cy="1394258"/>
          </a:xfrm>
          <a:prstGeom prst="rect">
            <a:avLst/>
          </a:prstGeom>
        </p:spPr>
      </p:pic>
      <p:sp>
        <p:nvSpPr>
          <p:cNvPr id="14" name="TextBox 13"/>
          <p:cNvSpPr txBox="1"/>
          <p:nvPr/>
        </p:nvSpPr>
        <p:spPr>
          <a:xfrm>
            <a:off x="6369119" y="3813335"/>
            <a:ext cx="1800493" cy="646331"/>
          </a:xfrm>
          <a:prstGeom prst="rect">
            <a:avLst/>
          </a:prstGeom>
          <a:noFill/>
        </p:spPr>
        <p:txBody>
          <a:bodyPr wrap="none" rtlCol="0">
            <a:spAutoFit/>
          </a:bodyPr>
          <a:lstStyle/>
          <a:p>
            <a:pPr algn="ctr"/>
            <a:r>
              <a:rPr lang="en-US" altLang="zh-CN" dirty="0" err="1">
                <a:solidFill>
                  <a:srgbClr val="FF0000"/>
                </a:solidFill>
                <a:latin typeface="黑体"/>
                <a:ea typeface="黑体"/>
                <a:cs typeface="黑体"/>
              </a:rPr>
              <a:t>Meso</a:t>
            </a:r>
            <a:endParaRPr lang="en-US" dirty="0">
              <a:solidFill>
                <a:srgbClr val="FF0000"/>
              </a:solidFill>
              <a:latin typeface="黑体"/>
              <a:ea typeface="黑体"/>
              <a:cs typeface="黑体"/>
            </a:endParaRPr>
          </a:p>
          <a:p>
            <a:pPr algn="ctr"/>
            <a:r>
              <a:rPr lang="en-US" dirty="0">
                <a:latin typeface="黑体"/>
                <a:ea typeface="黑体"/>
                <a:cs typeface="黑体"/>
              </a:rPr>
              <a:t>(Life Science)</a:t>
            </a:r>
          </a:p>
        </p:txBody>
      </p:sp>
      <p:sp>
        <p:nvSpPr>
          <p:cNvPr id="16" name="TextBox 15"/>
          <p:cNvSpPr txBox="1"/>
          <p:nvPr/>
        </p:nvSpPr>
        <p:spPr>
          <a:xfrm>
            <a:off x="3423359" y="3834889"/>
            <a:ext cx="1800493" cy="646331"/>
          </a:xfrm>
          <a:prstGeom prst="rect">
            <a:avLst/>
          </a:prstGeom>
          <a:noFill/>
        </p:spPr>
        <p:txBody>
          <a:bodyPr wrap="none" rtlCol="0">
            <a:spAutoFit/>
          </a:bodyPr>
          <a:lstStyle/>
          <a:p>
            <a:pPr algn="ctr"/>
            <a:r>
              <a:rPr lang="en-US" altLang="zh-CN" dirty="0" err="1">
                <a:solidFill>
                  <a:srgbClr val="FF0000"/>
                </a:solidFill>
                <a:latin typeface="黑体"/>
                <a:ea typeface="黑体"/>
                <a:cs typeface="黑体"/>
              </a:rPr>
              <a:t>Meso</a:t>
            </a:r>
            <a:endParaRPr lang="en-US" altLang="zh-CN" dirty="0">
              <a:solidFill>
                <a:srgbClr val="FF0000"/>
              </a:solidFill>
              <a:latin typeface="黑体"/>
              <a:ea typeface="黑体"/>
              <a:cs typeface="黑体"/>
            </a:endParaRPr>
          </a:p>
          <a:p>
            <a:pPr algn="ctr"/>
            <a:r>
              <a:rPr lang="en-US" dirty="0">
                <a:latin typeface="黑体"/>
                <a:ea typeface="黑体"/>
                <a:cs typeface="黑体"/>
              </a:rPr>
              <a:t>(Architecture)</a:t>
            </a:r>
          </a:p>
        </p:txBody>
      </p:sp>
      <p:sp>
        <p:nvSpPr>
          <p:cNvPr id="17" name="TextBox 16"/>
          <p:cNvSpPr txBox="1"/>
          <p:nvPr/>
        </p:nvSpPr>
        <p:spPr>
          <a:xfrm>
            <a:off x="9848546" y="3563707"/>
            <a:ext cx="877163" cy="923330"/>
          </a:xfrm>
          <a:prstGeom prst="rect">
            <a:avLst/>
          </a:prstGeom>
          <a:noFill/>
        </p:spPr>
        <p:txBody>
          <a:bodyPr wrap="none" rtlCol="0">
            <a:spAutoFit/>
          </a:bodyPr>
          <a:lstStyle/>
          <a:p>
            <a:pPr algn="ctr"/>
            <a:r>
              <a:rPr lang="en-US" altLang="zh-CN" dirty="0">
                <a:latin typeface="黑体"/>
                <a:ea typeface="黑体"/>
                <a:cs typeface="黑体"/>
              </a:rPr>
              <a:t>Many</a:t>
            </a:r>
          </a:p>
          <a:p>
            <a:pPr algn="ctr"/>
            <a:r>
              <a:rPr lang="en-US" altLang="zh-CN" dirty="0">
                <a:latin typeface="黑体"/>
                <a:ea typeface="黑体"/>
                <a:cs typeface="黑体"/>
              </a:rPr>
              <a:t>Legal </a:t>
            </a:r>
          </a:p>
          <a:p>
            <a:pPr algn="ctr"/>
            <a:r>
              <a:rPr lang="en-US" altLang="zh-CN" dirty="0">
                <a:latin typeface="黑体"/>
                <a:ea typeface="黑体"/>
                <a:cs typeface="黑体"/>
              </a:rPr>
              <a:t>Cases</a:t>
            </a:r>
            <a:endParaRPr lang="en-US" dirty="0">
              <a:latin typeface="黑体"/>
              <a:ea typeface="黑体"/>
              <a:cs typeface="黑体"/>
            </a:endParaRPr>
          </a:p>
        </p:txBody>
      </p:sp>
      <p:sp>
        <p:nvSpPr>
          <p:cNvPr id="18" name="TextBox 17"/>
          <p:cNvSpPr txBox="1"/>
          <p:nvPr/>
        </p:nvSpPr>
        <p:spPr>
          <a:xfrm>
            <a:off x="2060414" y="5666763"/>
            <a:ext cx="2146742" cy="646331"/>
          </a:xfrm>
          <a:prstGeom prst="rect">
            <a:avLst/>
          </a:prstGeom>
          <a:noFill/>
        </p:spPr>
        <p:txBody>
          <a:bodyPr wrap="none" rtlCol="0">
            <a:spAutoFit/>
          </a:bodyPr>
          <a:lstStyle/>
          <a:p>
            <a:pPr algn="ctr"/>
            <a:r>
              <a:rPr lang="en-US" altLang="zh-CN" dirty="0">
                <a:solidFill>
                  <a:srgbClr val="FF0000"/>
                </a:solidFill>
                <a:latin typeface="黑体"/>
                <a:ea typeface="黑体"/>
                <a:cs typeface="黑体"/>
              </a:rPr>
              <a:t>Micro</a:t>
            </a:r>
            <a:endParaRPr lang="en-US" dirty="0">
              <a:latin typeface="黑体"/>
              <a:ea typeface="黑体"/>
              <a:cs typeface="黑体"/>
            </a:endParaRPr>
          </a:p>
          <a:p>
            <a:pPr algn="ctr"/>
            <a:r>
              <a:rPr lang="en-US" dirty="0">
                <a:latin typeface="黑体"/>
                <a:ea typeface="黑体"/>
                <a:cs typeface="黑体"/>
              </a:rPr>
              <a:t>(Math/Linguistic)</a:t>
            </a:r>
          </a:p>
        </p:txBody>
      </p:sp>
      <p:sp>
        <p:nvSpPr>
          <p:cNvPr id="19" name="TextBox 18"/>
          <p:cNvSpPr txBox="1"/>
          <p:nvPr/>
        </p:nvSpPr>
        <p:spPr>
          <a:xfrm>
            <a:off x="8573570" y="1228452"/>
            <a:ext cx="1338828" cy="923330"/>
          </a:xfrm>
          <a:prstGeom prst="rect">
            <a:avLst/>
          </a:prstGeom>
          <a:noFill/>
        </p:spPr>
        <p:txBody>
          <a:bodyPr wrap="none" rtlCol="0">
            <a:spAutoFit/>
          </a:bodyPr>
          <a:lstStyle/>
          <a:p>
            <a:pPr algn="ctr"/>
            <a:r>
              <a:rPr lang="en-US" altLang="zh-CN" dirty="0">
                <a:solidFill>
                  <a:srgbClr val="FF0000"/>
                </a:solidFill>
                <a:latin typeface="黑体"/>
                <a:ea typeface="黑体"/>
                <a:cs typeface="黑体"/>
              </a:rPr>
              <a:t>Macro</a:t>
            </a:r>
          </a:p>
          <a:p>
            <a:pPr algn="ctr"/>
            <a:r>
              <a:rPr lang="en-US" dirty="0">
                <a:latin typeface="黑体"/>
                <a:ea typeface="黑体"/>
                <a:cs typeface="黑体"/>
              </a:rPr>
              <a:t>(History/</a:t>
            </a:r>
          </a:p>
          <a:p>
            <a:pPr algn="ctr"/>
            <a:r>
              <a:rPr lang="en-US" dirty="0">
                <a:latin typeface="黑体"/>
                <a:ea typeface="黑体"/>
                <a:cs typeface="黑体"/>
              </a:rPr>
              <a:t>Evolution)</a:t>
            </a:r>
          </a:p>
        </p:txBody>
      </p:sp>
    </p:spTree>
    <p:extLst>
      <p:ext uri="{BB962C8B-B14F-4D97-AF65-F5344CB8AC3E}">
        <p14:creationId xmlns:p14="http://schemas.microsoft.com/office/powerpoint/2010/main" val="6177664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9577824" y="1261434"/>
            <a:ext cx="2135149" cy="4507567"/>
          </a:xfrm>
          <a:prstGeom prst="rect">
            <a:avLst/>
          </a:prstGeom>
          <a:solidFill>
            <a:srgbClr val="BE0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1300" dirty="0">
              <a:latin typeface="黑体"/>
              <a:ea typeface="黑体"/>
              <a:cs typeface="黑体"/>
            </a:endParaRPr>
          </a:p>
          <a:p>
            <a:pPr algn="ctr"/>
            <a:r>
              <a:rPr lang="zh-CN" altLang="en-US" sz="1300" dirty="0">
                <a:latin typeface="黑体"/>
                <a:ea typeface="黑体"/>
                <a:cs typeface="黑体"/>
              </a:rPr>
              <a:t>自愿参与课程设计</a:t>
            </a:r>
            <a:endParaRPr lang="en-US" altLang="zh-CN" sz="1300" dirty="0">
              <a:latin typeface="黑体"/>
              <a:ea typeface="黑体"/>
              <a:cs typeface="黑体"/>
            </a:endParaRPr>
          </a:p>
          <a:p>
            <a:pPr algn="ctr"/>
            <a:r>
              <a:rPr lang="zh-CN" altLang="en-US" sz="1300" dirty="0">
                <a:latin typeface="黑体"/>
                <a:ea typeface="黑体"/>
                <a:cs typeface="黑体"/>
              </a:rPr>
              <a:t>的前期学生</a:t>
            </a:r>
            <a:endParaRPr lang="en-US" altLang="zh-CN" sz="1300" dirty="0">
              <a:latin typeface="黑体"/>
              <a:ea typeface="黑体"/>
              <a:cs typeface="黑体"/>
            </a:endParaRPr>
          </a:p>
        </p:txBody>
      </p:sp>
      <p:sp>
        <p:nvSpPr>
          <p:cNvPr id="2" name="Title 1"/>
          <p:cNvSpPr>
            <a:spLocks noGrp="1"/>
          </p:cNvSpPr>
          <p:nvPr>
            <p:ph type="title"/>
          </p:nvPr>
        </p:nvSpPr>
        <p:spPr>
          <a:xfrm>
            <a:off x="838200" y="42633"/>
            <a:ext cx="10515600" cy="1325563"/>
          </a:xfrm>
        </p:spPr>
        <p:txBody>
          <a:bodyPr>
            <a:normAutofit/>
          </a:bodyPr>
          <a:lstStyle/>
          <a:p>
            <a:r>
              <a:rPr lang="zh-CN" altLang="en-US" dirty="0" smtClean="0">
                <a:latin typeface="Heiti SC Light" charset="-122"/>
                <a:ea typeface="Heiti SC Light" charset="-122"/>
                <a:cs typeface="Heiti SC Light" charset="-122"/>
              </a:rPr>
              <a:t>教育部资助的清华大学学校</a:t>
            </a:r>
            <a:r>
              <a:rPr lang="zh-CN" altLang="en-US" dirty="0">
                <a:latin typeface="Heiti SC Light" charset="-122"/>
                <a:ea typeface="Heiti SC Light" charset="-122"/>
                <a:cs typeface="Heiti SC Light" charset="-122"/>
              </a:rPr>
              <a:t>特色</a:t>
            </a:r>
            <a:r>
              <a:rPr lang="zh-CN" altLang="en-US" dirty="0" smtClean="0">
                <a:latin typeface="Heiti SC Light" charset="-122"/>
                <a:ea typeface="Heiti SC Light" charset="-122"/>
                <a:cs typeface="Heiti SC Light" charset="-122"/>
              </a:rPr>
              <a:t>项目：</a:t>
            </a:r>
            <a:r>
              <a:rPr lang="en-US" altLang="zh-CN" dirty="0" smtClean="0">
                <a:latin typeface="Heiti SC Light" charset="-122"/>
                <a:ea typeface="Heiti SC Light" charset="-122"/>
                <a:cs typeface="Heiti SC Light" charset="-122"/>
              </a:rPr>
              <a:t/>
            </a:r>
            <a:br>
              <a:rPr lang="en-US" altLang="zh-CN" dirty="0" smtClean="0">
                <a:latin typeface="Heiti SC Light" charset="-122"/>
                <a:ea typeface="Heiti SC Light" charset="-122"/>
                <a:cs typeface="Heiti SC Light" charset="-122"/>
              </a:rPr>
            </a:br>
            <a:r>
              <a:rPr lang="en-US" altLang="zh-CN" dirty="0" smtClean="0">
                <a:latin typeface="Heiti SC Light" charset="-122"/>
                <a:ea typeface="Heiti SC Light" charset="-122"/>
                <a:cs typeface="Heiti SC Light" charset="-122"/>
              </a:rPr>
              <a:t>ABC </a:t>
            </a:r>
            <a:r>
              <a:rPr lang="zh-CN" altLang="en-US" dirty="0">
                <a:latin typeface="Heiti SC Light" charset="-122"/>
                <a:ea typeface="Heiti SC Light" charset="-122"/>
                <a:cs typeface="Heiti SC Light" charset="-122"/>
              </a:rPr>
              <a:t>认知科学与计算思维的课程体系</a:t>
            </a:r>
            <a:r>
              <a:rPr lang="en-US" altLang="zh-CN" dirty="0" smtClean="0">
                <a:latin typeface="Heiti SC Light" charset="-122"/>
                <a:ea typeface="Heiti SC Light" charset="-122"/>
                <a:cs typeface="Heiti SC Light" charset="-122"/>
              </a:rPr>
              <a:t>:</a:t>
            </a:r>
            <a:endParaRPr lang="en-US" dirty="0">
              <a:latin typeface="Heiti SC Light" charset="-122"/>
              <a:ea typeface="Heiti SC Light" charset="-122"/>
              <a:cs typeface="Heiti SC Light" charset="-122"/>
            </a:endParaRPr>
          </a:p>
        </p:txBody>
      </p:sp>
      <p:sp>
        <p:nvSpPr>
          <p:cNvPr id="4" name="Rectangle 3"/>
          <p:cNvSpPr/>
          <p:nvPr/>
        </p:nvSpPr>
        <p:spPr>
          <a:xfrm>
            <a:off x="584680" y="1268246"/>
            <a:ext cx="2135149" cy="4507567"/>
          </a:xfrm>
          <a:prstGeom prst="rect">
            <a:avLst/>
          </a:prstGeom>
          <a:solidFill>
            <a:srgbClr val="BE0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300" dirty="0">
                <a:latin typeface="黑体"/>
                <a:ea typeface="黑体"/>
                <a:cs typeface="黑体"/>
              </a:rPr>
              <a:t>刚入门的新生导引课程，全面体验数字社会的群体运作基本机制</a:t>
            </a:r>
            <a:endParaRPr lang="en-US" altLang="zh-CN" sz="1300" dirty="0">
              <a:latin typeface="黑体"/>
              <a:ea typeface="黑体"/>
              <a:cs typeface="黑体"/>
            </a:endParaRPr>
          </a:p>
        </p:txBody>
      </p:sp>
      <p:sp>
        <p:nvSpPr>
          <p:cNvPr id="5" name="Rectangle 4"/>
          <p:cNvSpPr/>
          <p:nvPr/>
        </p:nvSpPr>
        <p:spPr>
          <a:xfrm>
            <a:off x="584680" y="5775813"/>
            <a:ext cx="11128293" cy="932796"/>
          </a:xfrm>
          <a:prstGeom prst="rect">
            <a:avLst/>
          </a:prstGeom>
          <a:solidFill>
            <a:srgbClr val="BE0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300" dirty="0">
                <a:latin typeface="黑体"/>
                <a:ea typeface="黑体"/>
                <a:cs typeface="黑体"/>
              </a:rPr>
              <a:t>超越学科界限的认知基础</a:t>
            </a:r>
            <a:endParaRPr lang="en-US" sz="1300" dirty="0">
              <a:latin typeface="黑体"/>
              <a:ea typeface="黑体"/>
              <a:cs typeface="黑体"/>
            </a:endParaRPr>
          </a:p>
        </p:txBody>
      </p:sp>
      <p:sp>
        <p:nvSpPr>
          <p:cNvPr id="6" name="Rectangle 5"/>
          <p:cNvSpPr/>
          <p:nvPr/>
        </p:nvSpPr>
        <p:spPr>
          <a:xfrm>
            <a:off x="2684534" y="2724784"/>
            <a:ext cx="6902220" cy="114703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smtClean="0">
                <a:latin typeface="黑体"/>
                <a:ea typeface="黑体"/>
                <a:cs typeface="黑体"/>
              </a:rPr>
              <a:t>从逻辑闸门到人工智能应用的计算服务系统</a:t>
            </a:r>
            <a:endParaRPr lang="en-US" sz="2400" dirty="0">
              <a:solidFill>
                <a:srgbClr val="FF0000"/>
              </a:solidFill>
              <a:latin typeface="黑体"/>
              <a:ea typeface="黑体"/>
              <a:cs typeface="黑体"/>
            </a:endParaRPr>
          </a:p>
        </p:txBody>
      </p:sp>
      <p:sp>
        <p:nvSpPr>
          <p:cNvPr id="7" name="Rectangle 6"/>
          <p:cNvSpPr/>
          <p:nvPr/>
        </p:nvSpPr>
        <p:spPr>
          <a:xfrm>
            <a:off x="2684534" y="1268249"/>
            <a:ext cx="6902220" cy="134610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smtClean="0">
                <a:latin typeface="黑体"/>
                <a:ea typeface="黑体"/>
                <a:cs typeface="黑体"/>
              </a:rPr>
              <a:t>经由对人物、科技、机构／制度的线索、撰写产业分析报告</a:t>
            </a:r>
            <a:endParaRPr lang="en-US" sz="2000" dirty="0">
              <a:latin typeface="黑体"/>
              <a:ea typeface="黑体"/>
              <a:cs typeface="黑体"/>
            </a:endParaRPr>
          </a:p>
        </p:txBody>
      </p:sp>
      <p:sp>
        <p:nvSpPr>
          <p:cNvPr id="11" name="TextBox 10"/>
          <p:cNvSpPr txBox="1"/>
          <p:nvPr/>
        </p:nvSpPr>
        <p:spPr>
          <a:xfrm>
            <a:off x="5464176" y="1316089"/>
            <a:ext cx="1101584" cy="292388"/>
          </a:xfrm>
          <a:prstGeom prst="rect">
            <a:avLst/>
          </a:prstGeom>
          <a:noFill/>
        </p:spPr>
        <p:txBody>
          <a:bodyPr wrap="none" rtlCol="0">
            <a:spAutoFit/>
          </a:bodyPr>
          <a:lstStyle/>
          <a:p>
            <a:r>
              <a:rPr lang="en-US" altLang="zh-CN" sz="1300" dirty="0">
                <a:solidFill>
                  <a:schemeClr val="bg1"/>
                </a:solidFill>
                <a:latin typeface="黑体"/>
                <a:ea typeface="黑体"/>
                <a:cs typeface="黑体"/>
              </a:rPr>
              <a:t>A. </a:t>
            </a:r>
            <a:r>
              <a:rPr lang="zh-CN" altLang="en-US" sz="1300" dirty="0" smtClean="0">
                <a:solidFill>
                  <a:schemeClr val="bg1"/>
                </a:solidFill>
                <a:latin typeface="黑体"/>
                <a:ea typeface="黑体"/>
                <a:cs typeface="黑体"/>
              </a:rPr>
              <a:t>产业前沿</a:t>
            </a:r>
            <a:endParaRPr lang="en-US" sz="1300" dirty="0">
              <a:solidFill>
                <a:schemeClr val="bg1"/>
              </a:solidFill>
              <a:latin typeface="黑体"/>
              <a:ea typeface="黑体"/>
              <a:cs typeface="黑体"/>
            </a:endParaRPr>
          </a:p>
        </p:txBody>
      </p:sp>
      <p:sp>
        <p:nvSpPr>
          <p:cNvPr id="12" name="TextBox 11"/>
          <p:cNvSpPr txBox="1"/>
          <p:nvPr/>
        </p:nvSpPr>
        <p:spPr>
          <a:xfrm>
            <a:off x="5052268" y="2807195"/>
            <a:ext cx="1935145" cy="292388"/>
          </a:xfrm>
          <a:prstGeom prst="rect">
            <a:avLst/>
          </a:prstGeom>
          <a:noFill/>
        </p:spPr>
        <p:txBody>
          <a:bodyPr wrap="none" rtlCol="0">
            <a:spAutoFit/>
          </a:bodyPr>
          <a:lstStyle/>
          <a:p>
            <a:r>
              <a:rPr lang="en-US" altLang="zh-CN" sz="1300" dirty="0">
                <a:solidFill>
                  <a:srgbClr val="FFFFFF"/>
                </a:solidFill>
                <a:latin typeface="黑体"/>
                <a:ea typeface="黑体"/>
                <a:cs typeface="黑体"/>
              </a:rPr>
              <a:t>B. </a:t>
            </a:r>
            <a:r>
              <a:rPr lang="zh-CN" altLang="en-US" sz="1300" dirty="0" smtClean="0">
                <a:solidFill>
                  <a:srgbClr val="FFFFFF"/>
                </a:solidFill>
                <a:latin typeface="黑体"/>
                <a:ea typeface="黑体"/>
                <a:cs typeface="黑体"/>
              </a:rPr>
              <a:t>计算思维与系统设计</a:t>
            </a:r>
            <a:endParaRPr lang="en-US" sz="1300" dirty="0">
              <a:solidFill>
                <a:srgbClr val="FFFFFF"/>
              </a:solidFill>
              <a:latin typeface="黑体"/>
              <a:ea typeface="黑体"/>
              <a:cs typeface="黑体"/>
            </a:endParaRPr>
          </a:p>
        </p:txBody>
      </p:sp>
      <p:sp>
        <p:nvSpPr>
          <p:cNvPr id="13" name="TextBox 12"/>
          <p:cNvSpPr txBox="1"/>
          <p:nvPr/>
        </p:nvSpPr>
        <p:spPr>
          <a:xfrm>
            <a:off x="5518282" y="4291228"/>
            <a:ext cx="851515" cy="292388"/>
          </a:xfrm>
          <a:prstGeom prst="rect">
            <a:avLst/>
          </a:prstGeom>
          <a:noFill/>
        </p:spPr>
        <p:txBody>
          <a:bodyPr wrap="none" rtlCol="0">
            <a:spAutoFit/>
          </a:bodyPr>
          <a:lstStyle/>
          <a:p>
            <a:r>
              <a:rPr lang="zh-CN" altLang="en-US" sz="1300" dirty="0">
                <a:latin typeface="黑体"/>
                <a:ea typeface="黑体"/>
                <a:cs typeface="黑体"/>
              </a:rPr>
              <a:t>技术架构</a:t>
            </a:r>
            <a:endParaRPr lang="en-US" sz="1300" dirty="0">
              <a:latin typeface="黑体"/>
              <a:ea typeface="黑体"/>
              <a:cs typeface="黑体"/>
            </a:endParaRPr>
          </a:p>
        </p:txBody>
      </p:sp>
      <p:sp>
        <p:nvSpPr>
          <p:cNvPr id="14" name="Rectangle 13"/>
          <p:cNvSpPr/>
          <p:nvPr/>
        </p:nvSpPr>
        <p:spPr>
          <a:xfrm>
            <a:off x="2684534" y="4052615"/>
            <a:ext cx="6902220" cy="1563847"/>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300" dirty="0">
                <a:solidFill>
                  <a:srgbClr val="FFFFFF"/>
                </a:solidFill>
                <a:latin typeface="黑体"/>
                <a:ea typeface="黑体"/>
                <a:cs typeface="黑体"/>
              </a:rPr>
              <a:t>课题</a:t>
            </a:r>
            <a:endParaRPr lang="en-US" sz="1300" dirty="0">
              <a:latin typeface="黑体"/>
              <a:ea typeface="黑体"/>
              <a:cs typeface="黑体"/>
            </a:endParaRPr>
          </a:p>
        </p:txBody>
      </p:sp>
      <p:sp>
        <p:nvSpPr>
          <p:cNvPr id="15" name="TextBox 14"/>
          <p:cNvSpPr txBox="1"/>
          <p:nvPr/>
        </p:nvSpPr>
        <p:spPr>
          <a:xfrm>
            <a:off x="5264610" y="4064201"/>
            <a:ext cx="1768433" cy="292388"/>
          </a:xfrm>
          <a:prstGeom prst="rect">
            <a:avLst/>
          </a:prstGeom>
          <a:noFill/>
        </p:spPr>
        <p:txBody>
          <a:bodyPr wrap="none" rtlCol="0">
            <a:spAutoFit/>
          </a:bodyPr>
          <a:lstStyle/>
          <a:p>
            <a:r>
              <a:rPr lang="en-US" altLang="zh-CN" sz="1300" dirty="0">
                <a:solidFill>
                  <a:srgbClr val="FFFFFF"/>
                </a:solidFill>
                <a:latin typeface="黑体"/>
                <a:ea typeface="黑体"/>
                <a:cs typeface="黑体"/>
              </a:rPr>
              <a:t>C. </a:t>
            </a:r>
            <a:r>
              <a:rPr lang="zh-CN" altLang="en-US" sz="1300" dirty="0" smtClean="0">
                <a:solidFill>
                  <a:srgbClr val="FFFFFF"/>
                </a:solidFill>
                <a:latin typeface="黑体"/>
                <a:ea typeface="黑体"/>
                <a:cs typeface="黑体"/>
              </a:rPr>
              <a:t>认知基础课的专项</a:t>
            </a:r>
            <a:endParaRPr lang="en-US" sz="1300" dirty="0">
              <a:solidFill>
                <a:srgbClr val="FFFFFF"/>
              </a:solidFill>
              <a:latin typeface="黑体"/>
              <a:ea typeface="黑体"/>
              <a:cs typeface="黑体"/>
            </a:endParaRPr>
          </a:p>
        </p:txBody>
      </p:sp>
      <p:sp>
        <p:nvSpPr>
          <p:cNvPr id="16" name="Rectangle 15"/>
          <p:cNvSpPr/>
          <p:nvPr/>
        </p:nvSpPr>
        <p:spPr>
          <a:xfrm>
            <a:off x="2757540" y="4475895"/>
            <a:ext cx="1914096" cy="8351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300" dirty="0" smtClean="0">
                <a:latin typeface="黑体"/>
                <a:ea typeface="黑体"/>
                <a:cs typeface="黑体"/>
              </a:rPr>
              <a:t>汽车设计方法</a:t>
            </a:r>
            <a:endParaRPr lang="en-US" sz="1300" dirty="0">
              <a:latin typeface="黑体"/>
              <a:ea typeface="黑体"/>
              <a:cs typeface="黑体"/>
            </a:endParaRPr>
          </a:p>
        </p:txBody>
      </p:sp>
      <p:sp>
        <p:nvSpPr>
          <p:cNvPr id="17" name="Rectangle 16"/>
          <p:cNvSpPr/>
          <p:nvPr/>
        </p:nvSpPr>
        <p:spPr>
          <a:xfrm>
            <a:off x="4796143" y="4475895"/>
            <a:ext cx="1678048" cy="8351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300" dirty="0" smtClean="0">
                <a:latin typeface="黑体"/>
                <a:ea typeface="黑体"/>
                <a:cs typeface="黑体"/>
              </a:rPr>
              <a:t>智能居住系统</a:t>
            </a:r>
            <a:endParaRPr lang="en-US" sz="1300" dirty="0">
              <a:latin typeface="黑体"/>
              <a:ea typeface="黑体"/>
              <a:cs typeface="黑体"/>
            </a:endParaRPr>
          </a:p>
        </p:txBody>
      </p:sp>
      <p:sp>
        <p:nvSpPr>
          <p:cNvPr id="18" name="Rectangle 17"/>
          <p:cNvSpPr/>
          <p:nvPr/>
        </p:nvSpPr>
        <p:spPr>
          <a:xfrm>
            <a:off x="6590459" y="4467973"/>
            <a:ext cx="2921588" cy="8351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300" dirty="0">
                <a:latin typeface="黑体"/>
                <a:ea typeface="黑体"/>
                <a:cs typeface="黑体"/>
              </a:rPr>
              <a:t>制造业与物流</a:t>
            </a:r>
            <a:r>
              <a:rPr lang="zh-CN" altLang="en-US" sz="1300" dirty="0" smtClean="0">
                <a:latin typeface="黑体"/>
                <a:ea typeface="黑体"/>
                <a:cs typeface="黑体"/>
              </a:rPr>
              <a:t>服务整合。。。</a:t>
            </a:r>
            <a:endParaRPr lang="en-US" sz="1300" dirty="0">
              <a:latin typeface="黑体"/>
              <a:ea typeface="黑体"/>
              <a:cs typeface="黑体"/>
            </a:endParaRPr>
          </a:p>
        </p:txBody>
      </p:sp>
      <p:sp>
        <p:nvSpPr>
          <p:cNvPr id="19" name="TextBox 18"/>
          <p:cNvSpPr txBox="1"/>
          <p:nvPr/>
        </p:nvSpPr>
        <p:spPr>
          <a:xfrm>
            <a:off x="3171177" y="2221285"/>
            <a:ext cx="6076547" cy="292388"/>
          </a:xfrm>
          <a:prstGeom prst="rect">
            <a:avLst/>
          </a:prstGeom>
          <a:noFill/>
        </p:spPr>
        <p:txBody>
          <a:bodyPr wrap="square" rtlCol="0">
            <a:spAutoFit/>
          </a:bodyPr>
          <a:lstStyle/>
          <a:p>
            <a:pPr algn="ctr"/>
            <a:r>
              <a:rPr lang="en-US" altLang="zh-CN" sz="1300" dirty="0">
                <a:solidFill>
                  <a:srgbClr val="FFFFFF"/>
                </a:solidFill>
                <a:latin typeface="黑体"/>
                <a:ea typeface="黑体"/>
                <a:cs typeface="黑体"/>
              </a:rPr>
              <a:t>Industry Frontier</a:t>
            </a:r>
            <a:endParaRPr lang="en-US" sz="1300" dirty="0">
              <a:solidFill>
                <a:srgbClr val="FFFFFF"/>
              </a:solidFill>
              <a:latin typeface="黑体"/>
              <a:ea typeface="黑体"/>
              <a:cs typeface="黑体"/>
            </a:endParaRPr>
          </a:p>
        </p:txBody>
      </p:sp>
      <p:sp>
        <p:nvSpPr>
          <p:cNvPr id="21" name="TextBox 20"/>
          <p:cNvSpPr txBox="1"/>
          <p:nvPr/>
        </p:nvSpPr>
        <p:spPr>
          <a:xfrm>
            <a:off x="3585701" y="5273329"/>
            <a:ext cx="5278913" cy="292388"/>
          </a:xfrm>
          <a:prstGeom prst="rect">
            <a:avLst/>
          </a:prstGeom>
          <a:noFill/>
        </p:spPr>
        <p:txBody>
          <a:bodyPr wrap="square" rtlCol="0">
            <a:spAutoFit/>
          </a:bodyPr>
          <a:lstStyle/>
          <a:p>
            <a:pPr algn="ctr"/>
            <a:r>
              <a:rPr lang="en-US" altLang="zh-CN" sz="1300" dirty="0">
                <a:solidFill>
                  <a:schemeClr val="bg1"/>
                </a:solidFill>
                <a:latin typeface="黑体"/>
                <a:ea typeface="黑体"/>
                <a:cs typeface="黑体"/>
              </a:rPr>
              <a:t>Domain-Specific Courses</a:t>
            </a:r>
            <a:endParaRPr lang="en-US" sz="1300" dirty="0">
              <a:solidFill>
                <a:schemeClr val="bg1"/>
              </a:solidFill>
              <a:latin typeface="黑体"/>
              <a:ea typeface="黑体"/>
              <a:cs typeface="黑体"/>
            </a:endParaRPr>
          </a:p>
        </p:txBody>
      </p:sp>
      <p:sp>
        <p:nvSpPr>
          <p:cNvPr id="23" name="TextBox 22"/>
          <p:cNvSpPr txBox="1"/>
          <p:nvPr/>
        </p:nvSpPr>
        <p:spPr>
          <a:xfrm>
            <a:off x="1854480" y="5781380"/>
            <a:ext cx="8330723" cy="292388"/>
          </a:xfrm>
          <a:prstGeom prst="rect">
            <a:avLst/>
          </a:prstGeom>
          <a:noFill/>
        </p:spPr>
        <p:txBody>
          <a:bodyPr wrap="square" rtlCol="0">
            <a:spAutoFit/>
          </a:bodyPr>
          <a:lstStyle/>
          <a:p>
            <a:pPr algn="ctr"/>
            <a:r>
              <a:rPr lang="en-US" altLang="zh-CN" sz="1300" dirty="0">
                <a:latin typeface="黑体"/>
                <a:ea typeface="黑体"/>
                <a:cs typeface="黑体"/>
              </a:rPr>
              <a:t>Based on Legal Protocols in Global Creative Commons</a:t>
            </a:r>
            <a:endParaRPr lang="en-US" sz="1300" dirty="0">
              <a:latin typeface="黑体"/>
              <a:ea typeface="黑体"/>
              <a:cs typeface="黑体"/>
            </a:endParaRPr>
          </a:p>
        </p:txBody>
      </p:sp>
      <p:pic>
        <p:nvPicPr>
          <p:cNvPr id="27" name="图片 1"/>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92181" y="4612010"/>
            <a:ext cx="1558199" cy="6990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3" name="TextBox 2"/>
          <p:cNvSpPr txBox="1"/>
          <p:nvPr/>
        </p:nvSpPr>
        <p:spPr>
          <a:xfrm>
            <a:off x="1025882" y="1585706"/>
            <a:ext cx="1261884" cy="954107"/>
          </a:xfrm>
          <a:prstGeom prst="rect">
            <a:avLst/>
          </a:prstGeom>
          <a:noFill/>
        </p:spPr>
        <p:txBody>
          <a:bodyPr wrap="none" rtlCol="0">
            <a:spAutoFit/>
          </a:bodyPr>
          <a:lstStyle/>
          <a:p>
            <a:pPr algn="ctr"/>
            <a:r>
              <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a:ea typeface="黑体"/>
                <a:cs typeface="黑体"/>
              </a:rPr>
              <a:t>任务</a:t>
            </a:r>
            <a:endPar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a:ea typeface="黑体"/>
              <a:cs typeface="黑体"/>
            </a:endParaRPr>
          </a:p>
          <a:p>
            <a:pPr algn="ctr"/>
            <a:r>
              <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a:ea typeface="黑体"/>
                <a:cs typeface="黑体"/>
              </a:rPr>
              <a:t>执行方</a:t>
            </a:r>
            <a:endPar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a:ea typeface="黑体"/>
              <a:cs typeface="黑体"/>
            </a:endParaRPr>
          </a:p>
        </p:txBody>
      </p:sp>
      <p:sp>
        <p:nvSpPr>
          <p:cNvPr id="28" name="TextBox 27"/>
          <p:cNvSpPr txBox="1"/>
          <p:nvPr/>
        </p:nvSpPr>
        <p:spPr>
          <a:xfrm>
            <a:off x="10055888" y="1636511"/>
            <a:ext cx="1261884" cy="954107"/>
          </a:xfrm>
          <a:prstGeom prst="rect">
            <a:avLst/>
          </a:prstGeom>
          <a:noFill/>
        </p:spPr>
        <p:txBody>
          <a:bodyPr wrap="none" rtlCol="0">
            <a:spAutoFit/>
          </a:bodyPr>
          <a:lstStyle/>
          <a:p>
            <a:pPr algn="ctr"/>
            <a:r>
              <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a:ea typeface="黑体"/>
                <a:cs typeface="黑体"/>
              </a:rPr>
              <a:t>挑战</a:t>
            </a:r>
            <a:endPar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a:ea typeface="黑体"/>
              <a:cs typeface="黑体"/>
            </a:endParaRPr>
          </a:p>
          <a:p>
            <a:pPr algn="ctr"/>
            <a:r>
              <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a:ea typeface="黑体"/>
                <a:cs typeface="黑体"/>
              </a:rPr>
              <a:t>设计方</a:t>
            </a:r>
            <a:endPar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a:ea typeface="黑体"/>
              <a:cs typeface="黑体"/>
            </a:endParaRPr>
          </a:p>
        </p:txBody>
      </p:sp>
      <p:pic>
        <p:nvPicPr>
          <p:cNvPr id="25" name="图片 1"/>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785721" y="4604089"/>
            <a:ext cx="1558199" cy="6990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Tree>
    <p:extLst>
      <p:ext uri="{BB962C8B-B14F-4D97-AF65-F5344CB8AC3E}">
        <p14:creationId xmlns:p14="http://schemas.microsoft.com/office/powerpoint/2010/main" val="456471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学习行为数据的三层次</a:t>
            </a:r>
            <a:endParaRPr lang="en-US" dirty="0"/>
          </a:p>
        </p:txBody>
      </p:sp>
      <p:pic>
        <p:nvPicPr>
          <p:cNvPr id="4" name="Picture 3"/>
          <p:cNvPicPr>
            <a:picLocks noChangeAspect="1"/>
          </p:cNvPicPr>
          <p:nvPr/>
        </p:nvPicPr>
        <p:blipFill>
          <a:blip r:embed="rId2"/>
          <a:stretch>
            <a:fillRect/>
          </a:stretch>
        </p:blipFill>
        <p:spPr>
          <a:xfrm>
            <a:off x="2288700" y="1417639"/>
            <a:ext cx="6909296" cy="4973581"/>
          </a:xfrm>
          <a:prstGeom prst="rect">
            <a:avLst/>
          </a:prstGeom>
        </p:spPr>
      </p:pic>
      <p:sp>
        <p:nvSpPr>
          <p:cNvPr id="5" name="TextBox 4"/>
          <p:cNvSpPr txBox="1"/>
          <p:nvPr/>
        </p:nvSpPr>
        <p:spPr>
          <a:xfrm>
            <a:off x="8384466" y="1945211"/>
            <a:ext cx="2283534" cy="400110"/>
          </a:xfrm>
          <a:prstGeom prst="rect">
            <a:avLst/>
          </a:prstGeom>
          <a:noFill/>
        </p:spPr>
        <p:txBody>
          <a:bodyPr wrap="square" rtlCol="0">
            <a:spAutoFit/>
          </a:bodyPr>
          <a:lstStyle/>
          <a:p>
            <a:r>
              <a:rPr lang="zh-CN" altLang="en-US" sz="2000" dirty="0">
                <a:latin typeface="华文细黑"/>
                <a:ea typeface="华文细黑"/>
                <a:cs typeface="华文细黑"/>
              </a:rPr>
              <a:t>法学／社会科学</a:t>
            </a:r>
            <a:endParaRPr lang="en-US" sz="2000" dirty="0">
              <a:latin typeface="华文细黑"/>
              <a:ea typeface="华文细黑"/>
              <a:cs typeface="华文细黑"/>
            </a:endParaRPr>
          </a:p>
        </p:txBody>
      </p:sp>
      <p:sp>
        <p:nvSpPr>
          <p:cNvPr id="6" name="TextBox 5"/>
          <p:cNvSpPr txBox="1"/>
          <p:nvPr/>
        </p:nvSpPr>
        <p:spPr>
          <a:xfrm>
            <a:off x="8028511" y="3066652"/>
            <a:ext cx="2639490" cy="707886"/>
          </a:xfrm>
          <a:prstGeom prst="rect">
            <a:avLst/>
          </a:prstGeom>
          <a:noFill/>
        </p:spPr>
        <p:txBody>
          <a:bodyPr wrap="square" rtlCol="0">
            <a:spAutoFit/>
          </a:bodyPr>
          <a:lstStyle/>
          <a:p>
            <a:pPr algn="ctr"/>
            <a:r>
              <a:rPr lang="zh-CN" altLang="en-US" sz="2000" dirty="0">
                <a:latin typeface="华文细黑"/>
                <a:ea typeface="华文细黑"/>
                <a:cs typeface="华文细黑"/>
              </a:rPr>
              <a:t>建筑学院／生物系统</a:t>
            </a:r>
            <a:r>
              <a:rPr lang="en-US" altLang="zh-CN" sz="2000" dirty="0">
                <a:latin typeface="华文细黑"/>
                <a:ea typeface="华文细黑"/>
                <a:cs typeface="华文细黑"/>
              </a:rPr>
              <a:t>/</a:t>
            </a:r>
            <a:r>
              <a:rPr lang="zh-CN" altLang="en-US" sz="2000" dirty="0">
                <a:latin typeface="华文细黑"/>
                <a:ea typeface="华文细黑"/>
                <a:cs typeface="华文细黑"/>
              </a:rPr>
              <a:t>电子化控制系统</a:t>
            </a:r>
            <a:endParaRPr lang="en-US" sz="2000" dirty="0">
              <a:latin typeface="华文细黑"/>
              <a:ea typeface="华文细黑"/>
              <a:cs typeface="华文细黑"/>
            </a:endParaRPr>
          </a:p>
        </p:txBody>
      </p:sp>
      <p:sp>
        <p:nvSpPr>
          <p:cNvPr id="7" name="TextBox 6"/>
          <p:cNvSpPr txBox="1"/>
          <p:nvPr/>
        </p:nvSpPr>
        <p:spPr>
          <a:xfrm>
            <a:off x="8028512" y="4286694"/>
            <a:ext cx="2639489" cy="707886"/>
          </a:xfrm>
          <a:prstGeom prst="rect">
            <a:avLst/>
          </a:prstGeom>
          <a:noFill/>
        </p:spPr>
        <p:txBody>
          <a:bodyPr wrap="square" rtlCol="0">
            <a:spAutoFit/>
          </a:bodyPr>
          <a:lstStyle/>
          <a:p>
            <a:pPr algn="ctr"/>
            <a:r>
              <a:rPr lang="zh-CN" altLang="en-US" sz="2000" dirty="0">
                <a:latin typeface="华文细黑"/>
                <a:ea typeface="华文细黑"/>
                <a:cs typeface="华文细黑"/>
              </a:rPr>
              <a:t>生命科学／基础力学／电子元器件</a:t>
            </a:r>
            <a:endParaRPr lang="en-US" sz="2000" dirty="0">
              <a:latin typeface="华文细黑"/>
              <a:ea typeface="华文细黑"/>
              <a:cs typeface="华文细黑"/>
            </a:endParaRPr>
          </a:p>
        </p:txBody>
      </p:sp>
      <p:sp>
        <p:nvSpPr>
          <p:cNvPr id="8" name="TextBox 7"/>
          <p:cNvSpPr txBox="1"/>
          <p:nvPr/>
        </p:nvSpPr>
        <p:spPr>
          <a:xfrm>
            <a:off x="2792986" y="6465585"/>
            <a:ext cx="6263253" cy="261610"/>
          </a:xfrm>
          <a:prstGeom prst="rect">
            <a:avLst/>
          </a:prstGeom>
          <a:noFill/>
        </p:spPr>
        <p:txBody>
          <a:bodyPr wrap="none" rtlCol="0">
            <a:spAutoFit/>
          </a:bodyPr>
          <a:lstStyle/>
          <a:p>
            <a:r>
              <a:rPr lang="zh-CN" altLang="en-US" sz="1100" dirty="0">
                <a:latin typeface="黑体"/>
                <a:ea typeface="黑体"/>
                <a:cs typeface="黑体"/>
              </a:rPr>
              <a:t>图片来源：</a:t>
            </a:r>
            <a:r>
              <a:rPr lang="en-US" altLang="zh-CN" sz="1100" dirty="0">
                <a:latin typeface="黑体"/>
                <a:ea typeface="黑体"/>
                <a:cs typeface="黑体"/>
              </a:rPr>
              <a:t> UNESCO IITE Policy Brief on </a:t>
            </a:r>
            <a:r>
              <a:rPr lang="en-US" sz="1100" dirty="0">
                <a:latin typeface="黑体"/>
                <a:ea typeface="黑体"/>
                <a:cs typeface="黑体"/>
              </a:rPr>
              <a:t>Learning Analytics  </a:t>
            </a:r>
            <a:r>
              <a:rPr lang="zh-CN" altLang="en-US" sz="1100" dirty="0">
                <a:latin typeface="黑体"/>
                <a:ea typeface="黑体"/>
                <a:cs typeface="黑体"/>
              </a:rPr>
              <a:t>作者：</a:t>
            </a:r>
            <a:r>
              <a:rPr lang="en-US" altLang="zh-CN" sz="1100" dirty="0">
                <a:latin typeface="黑体"/>
                <a:ea typeface="黑体"/>
                <a:cs typeface="黑体"/>
              </a:rPr>
              <a:t>Simon Buckingham Shum</a:t>
            </a:r>
            <a:r>
              <a:rPr lang="en-US" sz="1100" dirty="0">
                <a:latin typeface="黑体"/>
                <a:ea typeface="黑体"/>
                <a:cs typeface="黑体"/>
              </a:rPr>
              <a:t> </a:t>
            </a:r>
          </a:p>
        </p:txBody>
      </p:sp>
    </p:spTree>
    <p:extLst>
      <p:ext uri="{BB962C8B-B14F-4D97-AF65-F5344CB8AC3E}">
        <p14:creationId xmlns:p14="http://schemas.microsoft.com/office/powerpoint/2010/main" val="15322987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4"/>
          <p:cNvSpPr/>
          <p:nvPr/>
        </p:nvSpPr>
        <p:spPr>
          <a:xfrm>
            <a:off x="6477149" y="4002082"/>
            <a:ext cx="5364631" cy="714322"/>
          </a:xfrm>
          <a:prstGeom prst="rect">
            <a:avLst/>
          </a:prstGeom>
          <a:solidFill>
            <a:schemeClr val="tx1">
              <a:alpha val="4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dobe 繁黑體 Std B"/>
              <a:ea typeface="Adobe 繁黑體 Std B"/>
              <a:cs typeface="Adobe 繁黑體 Std B"/>
            </a:endParaRPr>
          </a:p>
        </p:txBody>
      </p:sp>
      <p:sp>
        <p:nvSpPr>
          <p:cNvPr id="41" name="Rectangle 4"/>
          <p:cNvSpPr/>
          <p:nvPr/>
        </p:nvSpPr>
        <p:spPr>
          <a:xfrm>
            <a:off x="123947" y="1751105"/>
            <a:ext cx="4158279" cy="714322"/>
          </a:xfrm>
          <a:prstGeom prst="rect">
            <a:avLst/>
          </a:prstGeom>
          <a:solidFill>
            <a:schemeClr val="tx1">
              <a:alpha val="4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dobe 繁黑體 Std B"/>
              <a:ea typeface="Adobe 繁黑體 Std B"/>
              <a:cs typeface="Adobe 繁黑體 Std B"/>
            </a:endParaRPr>
          </a:p>
        </p:txBody>
      </p:sp>
      <p:sp>
        <p:nvSpPr>
          <p:cNvPr id="42" name="等腰三角形 2"/>
          <p:cNvSpPr/>
          <p:nvPr/>
        </p:nvSpPr>
        <p:spPr>
          <a:xfrm rot="14153648">
            <a:off x="6430032" y="1692233"/>
            <a:ext cx="502293" cy="3149772"/>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43" name="Rectangle 42"/>
          <p:cNvSpPr/>
          <p:nvPr/>
        </p:nvSpPr>
        <p:spPr>
          <a:xfrm>
            <a:off x="-3053" y="961662"/>
            <a:ext cx="12195053" cy="5896339"/>
          </a:xfrm>
          <a:prstGeom prst="rect">
            <a:avLst/>
          </a:prstGeom>
          <a:solidFill>
            <a:schemeClr val="tx1">
              <a:alpha val="4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dobe 繁黑體 Std B"/>
              <a:ea typeface="Adobe 繁黑體 Std B"/>
              <a:cs typeface="Adobe 繁黑體 Std B"/>
            </a:endParaRPr>
          </a:p>
        </p:txBody>
      </p:sp>
      <p:pic>
        <p:nvPicPr>
          <p:cNvPr id="44" name="Picture 5" descr="tre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0055" y="3076400"/>
            <a:ext cx="6535904" cy="3002431"/>
          </a:xfrm>
          <a:prstGeom prst="rect">
            <a:avLst/>
          </a:prstGeom>
        </p:spPr>
      </p:pic>
      <p:sp>
        <p:nvSpPr>
          <p:cNvPr id="45" name="Rectangle 35"/>
          <p:cNvSpPr/>
          <p:nvPr/>
        </p:nvSpPr>
        <p:spPr>
          <a:xfrm>
            <a:off x="133107" y="5154188"/>
            <a:ext cx="11193228" cy="58974"/>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nvGrpSpPr>
          <p:cNvPr id="4" name="Group 103"/>
          <p:cNvGrpSpPr/>
          <p:nvPr/>
        </p:nvGrpSpPr>
        <p:grpSpPr>
          <a:xfrm>
            <a:off x="348799" y="4651018"/>
            <a:ext cx="1551436" cy="1163577"/>
            <a:chOff x="1820292" y="2566185"/>
            <a:chExt cx="1818258" cy="1818258"/>
          </a:xfrm>
          <a:noFill/>
        </p:grpSpPr>
        <p:sp>
          <p:nvSpPr>
            <p:cNvPr id="47" name="Oval 104"/>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900" b="1" dirty="0" smtClean="0">
                  <a:latin typeface="Century Gothic" panose="020B0502020202020204" pitchFamily="34" charset="0"/>
                  <a:ea typeface="Adobe 繁黑體 Std B"/>
                  <a:cs typeface="Adobe 繁黑體 Std B"/>
                </a:rPr>
                <a:t>Concept Generation</a:t>
              </a:r>
              <a:endParaRPr lang="en-US" sz="900" b="1" dirty="0">
                <a:latin typeface="Century Gothic" panose="020B0502020202020204" pitchFamily="34" charset="0"/>
                <a:ea typeface="Adobe 繁黑體 Std B"/>
                <a:cs typeface="Adobe 繁黑體 Std B"/>
              </a:endParaRPr>
            </a:p>
          </p:txBody>
        </p:sp>
        <p:sp>
          <p:nvSpPr>
            <p:cNvPr id="48" name="Oval 105"/>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latin typeface="Century Gothic" panose="020B0502020202020204" pitchFamily="34" charset="0"/>
                <a:ea typeface="Adobe 繁黑體 Std B"/>
                <a:cs typeface="Adobe 繁黑體 Std B"/>
              </a:endParaRPr>
            </a:p>
          </p:txBody>
        </p:sp>
      </p:grpSp>
      <p:grpSp>
        <p:nvGrpSpPr>
          <p:cNvPr id="5" name="Group 100"/>
          <p:cNvGrpSpPr/>
          <p:nvPr/>
        </p:nvGrpSpPr>
        <p:grpSpPr>
          <a:xfrm>
            <a:off x="1734945" y="4651018"/>
            <a:ext cx="1551436" cy="1163577"/>
            <a:chOff x="1820292" y="2428401"/>
            <a:chExt cx="1818258" cy="1818258"/>
          </a:xfrm>
          <a:noFill/>
        </p:grpSpPr>
        <p:sp>
          <p:nvSpPr>
            <p:cNvPr id="50" name="Oval 101"/>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100" b="1" dirty="0" smtClean="0">
                  <a:latin typeface="Century Gothic" panose="020B0502020202020204" pitchFamily="34" charset="0"/>
                  <a:ea typeface="Adobe 繁黑體 Std B"/>
                  <a:cs typeface="Adobe 繁黑體 Std B"/>
                </a:rPr>
                <a:t>Resource Planning</a:t>
              </a:r>
              <a:endParaRPr lang="en-US" sz="700" b="1" dirty="0">
                <a:latin typeface="Century Gothic" panose="020B0502020202020204" pitchFamily="34" charset="0"/>
                <a:ea typeface="Adobe 繁黑體 Std B"/>
                <a:cs typeface="Adobe 繁黑體 Std B"/>
              </a:endParaRPr>
            </a:p>
          </p:txBody>
        </p:sp>
        <p:sp>
          <p:nvSpPr>
            <p:cNvPr id="51" name="Oval 102"/>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6" name="Group 106"/>
          <p:cNvGrpSpPr/>
          <p:nvPr/>
        </p:nvGrpSpPr>
        <p:grpSpPr>
          <a:xfrm>
            <a:off x="3060039" y="4651018"/>
            <a:ext cx="1551436" cy="1163577"/>
            <a:chOff x="1820292" y="2566185"/>
            <a:chExt cx="1818258" cy="1818258"/>
          </a:xfrm>
          <a:noFill/>
        </p:grpSpPr>
        <p:sp>
          <p:nvSpPr>
            <p:cNvPr id="53" name="Oval 107"/>
            <p:cNvSpPr/>
            <p:nvPr/>
          </p:nvSpPr>
          <p:spPr>
            <a:xfrm>
              <a:off x="1820292" y="2566185"/>
              <a:ext cx="1818258"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b="1" dirty="0" err="1" smtClean="0">
                  <a:latin typeface="Century Gothic" panose="020B0502020202020204" pitchFamily="34" charset="0"/>
                  <a:ea typeface="Adobe 繁黑體 Std B"/>
                  <a:cs typeface="Adobe 繁黑體 Std B"/>
                </a:rPr>
                <a:t>Coordi</a:t>
              </a:r>
              <a:r>
                <a:rPr lang="en-US" altLang="zh-CN" sz="1400" b="1" dirty="0" smtClean="0">
                  <a:latin typeface="Century Gothic" panose="020B0502020202020204" pitchFamily="34" charset="0"/>
                  <a:ea typeface="Adobe 繁黑體 Std B"/>
                  <a:cs typeface="Adobe 繁黑體 Std B"/>
                </a:rPr>
                <a:t>-nation</a:t>
              </a:r>
              <a:endParaRPr lang="en-US" sz="1400" b="1" dirty="0">
                <a:latin typeface="Century Gothic" panose="020B0502020202020204" pitchFamily="34" charset="0"/>
                <a:ea typeface="Adobe 繁黑體 Std B"/>
                <a:cs typeface="Adobe 繁黑體 Std B"/>
              </a:endParaRPr>
            </a:p>
          </p:txBody>
        </p:sp>
        <p:sp>
          <p:nvSpPr>
            <p:cNvPr id="54" name="Oval 108"/>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7" name="Group 109"/>
          <p:cNvGrpSpPr/>
          <p:nvPr/>
        </p:nvGrpSpPr>
        <p:grpSpPr>
          <a:xfrm>
            <a:off x="4446185" y="4682379"/>
            <a:ext cx="1551436" cy="1163577"/>
            <a:chOff x="1820292" y="2428401"/>
            <a:chExt cx="1818258" cy="1818258"/>
          </a:xfrm>
          <a:noFill/>
        </p:grpSpPr>
        <p:sp>
          <p:nvSpPr>
            <p:cNvPr id="56" name="Oval 110"/>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800" b="1" dirty="0" smtClean="0">
                  <a:latin typeface="Century Gothic" panose="020B0502020202020204" pitchFamily="34" charset="0"/>
                  <a:ea typeface="Adobe 繁黑體 Std B"/>
                  <a:cs typeface="Adobe 繁黑體 Std B"/>
                </a:rPr>
                <a:t>Engineering Refinement</a:t>
              </a:r>
              <a:endParaRPr lang="en-US" sz="800" b="1" dirty="0">
                <a:latin typeface="Century Gothic" panose="020B0502020202020204" pitchFamily="34" charset="0"/>
                <a:ea typeface="Adobe 繁黑體 Std B"/>
                <a:cs typeface="Adobe 繁黑體 Std B"/>
              </a:endParaRPr>
            </a:p>
          </p:txBody>
        </p:sp>
        <p:sp>
          <p:nvSpPr>
            <p:cNvPr id="57" name="Oval 111"/>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9" name="组合 6"/>
          <p:cNvGrpSpPr/>
          <p:nvPr/>
        </p:nvGrpSpPr>
        <p:grpSpPr>
          <a:xfrm>
            <a:off x="5296690" y="908251"/>
            <a:ext cx="5960823" cy="2852591"/>
            <a:chOff x="95075" y="1107756"/>
            <a:chExt cx="8271721" cy="5501837"/>
          </a:xfrm>
        </p:grpSpPr>
        <p:pic>
          <p:nvPicPr>
            <p:cNvPr id="62"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0942" y="1107756"/>
              <a:ext cx="7475854" cy="5501837"/>
            </a:xfrm>
            <a:prstGeom prst="rect">
              <a:avLst/>
            </a:prstGeom>
          </p:spPr>
        </p:pic>
        <p:pic>
          <p:nvPicPr>
            <p:cNvPr id="63" name="Picture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1022" y="3191933"/>
              <a:ext cx="749920" cy="499533"/>
            </a:xfrm>
            <a:prstGeom prst="rect">
              <a:avLst/>
            </a:prstGeom>
          </p:spPr>
        </p:pic>
        <p:pic>
          <p:nvPicPr>
            <p:cNvPr id="64" name="Picture 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075" y="3947438"/>
              <a:ext cx="795867" cy="426672"/>
            </a:xfrm>
            <a:prstGeom prst="rect">
              <a:avLst/>
            </a:prstGeom>
          </p:spPr>
        </p:pic>
      </p:grpSp>
      <p:sp>
        <p:nvSpPr>
          <p:cNvPr id="69" name="Content Placeholder 2"/>
          <p:cNvSpPr txBox="1">
            <a:spLocks/>
          </p:cNvSpPr>
          <p:nvPr/>
        </p:nvSpPr>
        <p:spPr>
          <a:xfrm>
            <a:off x="781720" y="877178"/>
            <a:ext cx="5361931" cy="585614"/>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buNone/>
            </a:pPr>
            <a:endParaRPr lang="en-US" sz="2800" dirty="0" smtClean="0">
              <a:solidFill>
                <a:schemeClr val="bg1"/>
              </a:solidFill>
              <a:latin typeface="华文细黑"/>
              <a:ea typeface="华文细黑"/>
              <a:cs typeface="华文细黑"/>
            </a:endParaRPr>
          </a:p>
        </p:txBody>
      </p:sp>
      <p:sp>
        <p:nvSpPr>
          <p:cNvPr id="2" name="Rectangle 1"/>
          <p:cNvSpPr/>
          <p:nvPr/>
        </p:nvSpPr>
        <p:spPr>
          <a:xfrm>
            <a:off x="6900105" y="4066045"/>
            <a:ext cx="4635371" cy="646331"/>
          </a:xfrm>
          <a:prstGeom prst="rect">
            <a:avLst/>
          </a:prstGeom>
        </p:spPr>
        <p:txBody>
          <a:bodyPr wrap="square">
            <a:spAutoFit/>
          </a:bodyPr>
          <a:lstStyle/>
          <a:p>
            <a:r>
              <a:rPr lang="zh-CN" altLang="en-US" dirty="0" smtClean="0">
                <a:solidFill>
                  <a:srgbClr val="FFFFFF"/>
                </a:solidFill>
                <a:latin typeface="华文细黑"/>
                <a:ea typeface="华文细黑"/>
                <a:cs typeface="华文细黑"/>
              </a:rPr>
              <a:t>学习内容：基于产品或服务系统的项目化学习进程</a:t>
            </a:r>
            <a:endParaRPr lang="en-US" dirty="0">
              <a:solidFill>
                <a:srgbClr val="FFFFFF"/>
              </a:solidFill>
              <a:latin typeface="华文细黑"/>
              <a:ea typeface="华文细黑"/>
              <a:cs typeface="华文细黑"/>
            </a:endParaRPr>
          </a:p>
        </p:txBody>
      </p:sp>
      <p:sp>
        <p:nvSpPr>
          <p:cNvPr id="70" name="Rectangle 69"/>
          <p:cNvSpPr/>
          <p:nvPr/>
        </p:nvSpPr>
        <p:spPr>
          <a:xfrm>
            <a:off x="31688" y="1767130"/>
            <a:ext cx="4414496" cy="646331"/>
          </a:xfrm>
          <a:prstGeom prst="rect">
            <a:avLst/>
          </a:prstGeom>
        </p:spPr>
        <p:txBody>
          <a:bodyPr wrap="square">
            <a:spAutoFit/>
          </a:bodyPr>
          <a:lstStyle/>
          <a:p>
            <a:r>
              <a:rPr lang="zh-CN" altLang="en-US" dirty="0" smtClean="0">
                <a:solidFill>
                  <a:srgbClr val="FFFFFF"/>
                </a:solidFill>
                <a:latin typeface="华文细黑"/>
                <a:ea typeface="华文细黑"/>
                <a:cs typeface="华文细黑"/>
              </a:rPr>
              <a:t>学习组织的纪律：</a:t>
            </a:r>
          </a:p>
          <a:p>
            <a:r>
              <a:rPr lang="zh-CN" altLang="en-US" dirty="0" smtClean="0">
                <a:solidFill>
                  <a:srgbClr val="FFFFFF"/>
                </a:solidFill>
                <a:latin typeface="华文细黑"/>
                <a:ea typeface="华文细黑"/>
                <a:cs typeface="华文细黑"/>
              </a:rPr>
              <a:t>四种驱动群体的力量</a:t>
            </a:r>
            <a:endParaRPr lang="en-US" altLang="zh-CN" dirty="0">
              <a:solidFill>
                <a:srgbClr val="FFFFFF"/>
              </a:solidFill>
              <a:latin typeface="华文细黑"/>
              <a:ea typeface="华文细黑"/>
              <a:cs typeface="华文细黑"/>
            </a:endParaRPr>
          </a:p>
        </p:txBody>
      </p:sp>
      <p:sp>
        <p:nvSpPr>
          <p:cNvPr id="31" name="Rectangle 4"/>
          <p:cNvSpPr/>
          <p:nvPr/>
        </p:nvSpPr>
        <p:spPr>
          <a:xfrm>
            <a:off x="8113841" y="5630054"/>
            <a:ext cx="3864444" cy="714322"/>
          </a:xfrm>
          <a:prstGeom prst="rect">
            <a:avLst/>
          </a:prstGeom>
          <a:solidFill>
            <a:schemeClr val="tx1">
              <a:alpha val="4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dobe 繁黑體 Std B"/>
              <a:ea typeface="Adobe 繁黑體 Std B"/>
              <a:cs typeface="Adobe 繁黑體 Std B"/>
            </a:endParaRPr>
          </a:p>
        </p:txBody>
      </p:sp>
      <p:sp>
        <p:nvSpPr>
          <p:cNvPr id="32" name="Rectangle 31"/>
          <p:cNvSpPr/>
          <p:nvPr/>
        </p:nvSpPr>
        <p:spPr>
          <a:xfrm>
            <a:off x="8113840" y="5695651"/>
            <a:ext cx="3974576" cy="646331"/>
          </a:xfrm>
          <a:prstGeom prst="rect">
            <a:avLst/>
          </a:prstGeom>
        </p:spPr>
        <p:txBody>
          <a:bodyPr wrap="square">
            <a:spAutoFit/>
          </a:bodyPr>
          <a:lstStyle/>
          <a:p>
            <a:r>
              <a:rPr lang="zh-CN" altLang="en-US" dirty="0" smtClean="0">
                <a:solidFill>
                  <a:srgbClr val="FFFFFF"/>
                </a:solidFill>
                <a:latin typeface="华文细黑"/>
                <a:ea typeface="华文细黑"/>
                <a:cs typeface="华文细黑"/>
              </a:rPr>
              <a:t>学习的过程数据：教学格式要求并配合过程数据的采集</a:t>
            </a:r>
            <a:endParaRPr lang="en-US" altLang="zh-CN" dirty="0" smtClean="0">
              <a:solidFill>
                <a:srgbClr val="FFFFFF"/>
              </a:solidFill>
              <a:latin typeface="华文细黑"/>
              <a:ea typeface="华文细黑"/>
              <a:cs typeface="华文细黑"/>
            </a:endParaRPr>
          </a:p>
        </p:txBody>
      </p:sp>
      <p:pic>
        <p:nvPicPr>
          <p:cNvPr id="3" name="Picture 2"/>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19168" y="6011896"/>
            <a:ext cx="7057787" cy="784069"/>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713887" y="6042468"/>
            <a:ext cx="672476" cy="504357"/>
          </a:xfrm>
          <a:prstGeom prst="rect">
            <a:avLst/>
          </a:prstGeom>
        </p:spPr>
      </p:pic>
      <p:sp>
        <p:nvSpPr>
          <p:cNvPr id="36" name="标题 1"/>
          <p:cNvSpPr txBox="1">
            <a:spLocks/>
          </p:cNvSpPr>
          <p:nvPr/>
        </p:nvSpPr>
        <p:spPr>
          <a:xfrm>
            <a:off x="0" y="0"/>
            <a:ext cx="12192000" cy="961661"/>
          </a:xfrm>
          <a:prstGeom prst="rect">
            <a:avLst/>
          </a:prstGeom>
          <a:solidFill>
            <a:srgbClr val="0070C0">
              <a:alpha val="87843"/>
            </a:srgbClr>
          </a:solidFill>
          <a:ln w="12700" cap="flat" cmpd="sng" algn="ctr">
            <a:noFill/>
            <a:prstDash val="solid"/>
            <a:miter lim="800000"/>
          </a:ln>
        </p:spPr>
        <p:style>
          <a:lnRef idx="2">
            <a:schemeClr val="accent1">
              <a:shade val="50000"/>
            </a:schemeClr>
          </a:lnRef>
          <a:fillRef idx="1001">
            <a:schemeClr val="dk1"/>
          </a:fillRef>
          <a:effectRef idx="0">
            <a:schemeClr val="accent1"/>
          </a:effectRef>
          <a:fontRef idx="minor">
            <a:schemeClr val="lt1"/>
          </a:fontRef>
        </p:style>
        <p:txBody>
          <a:bodyPr vert="horz" lIns="91440" tIns="45720" rIns="91440" bIns="45720" rtlCol="0" anchor="ctr" anchorCtr="0">
            <a:noAutofit/>
          </a:bodyPr>
          <a:lstStyle>
            <a:lvl1pPr algn="l" defTabSz="685800" rtl="0" eaLnBrk="1" latinLnBrk="0" hangingPunct="1">
              <a:lnSpc>
                <a:spcPct val="90000"/>
              </a:lnSpc>
              <a:spcBef>
                <a:spcPct val="0"/>
              </a:spcBef>
              <a:buNone/>
              <a:defRPr sz="33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45720" algn="ctr"/>
            <a:r>
              <a:rPr lang="zh-CN" altLang="en-US" sz="2800" dirty="0" smtClean="0">
                <a:solidFill>
                  <a:schemeClr val="bg1"/>
                </a:solidFill>
                <a:latin typeface="黑体"/>
                <a:ea typeface="黑体"/>
                <a:cs typeface="黑体"/>
              </a:rPr>
              <a:t>产业前沿的学习是一个涵盖</a:t>
            </a:r>
            <a:endParaRPr lang="en-US" altLang="zh-CN" sz="2800" dirty="0" smtClean="0">
              <a:solidFill>
                <a:schemeClr val="bg1"/>
              </a:solidFill>
              <a:latin typeface="黑体"/>
              <a:ea typeface="黑体"/>
              <a:cs typeface="黑体"/>
            </a:endParaRPr>
          </a:p>
          <a:p>
            <a:pPr marL="45720" algn="ctr"/>
            <a:r>
              <a:rPr lang="zh-CN" altLang="en-US" sz="3600" dirty="0" smtClean="0">
                <a:solidFill>
                  <a:schemeClr val="bg1"/>
                </a:solidFill>
                <a:latin typeface="黑体"/>
                <a:ea typeface="黑体"/>
                <a:cs typeface="黑体"/>
              </a:rPr>
              <a:t>三个群体学习面向的系统</a:t>
            </a:r>
            <a:endParaRPr lang="en-US" sz="3600" dirty="0" smtClean="0">
              <a:solidFill>
                <a:schemeClr val="bg1"/>
              </a:solidFill>
              <a:latin typeface="黑体"/>
              <a:ea typeface="黑体"/>
              <a:cs typeface="黑体"/>
            </a:endParaRPr>
          </a:p>
        </p:txBody>
      </p:sp>
      <p:grpSp>
        <p:nvGrpSpPr>
          <p:cNvPr id="37" name="Group 109"/>
          <p:cNvGrpSpPr/>
          <p:nvPr/>
        </p:nvGrpSpPr>
        <p:grpSpPr>
          <a:xfrm>
            <a:off x="6124387" y="4716405"/>
            <a:ext cx="1551436" cy="1163577"/>
            <a:chOff x="1820292" y="2428401"/>
            <a:chExt cx="1818258" cy="1818258"/>
          </a:xfrm>
          <a:noFill/>
        </p:grpSpPr>
        <p:sp>
          <p:nvSpPr>
            <p:cNvPr id="38" name="Oval 110"/>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800" b="1" dirty="0" smtClean="0">
                  <a:latin typeface="Century Gothic" panose="020B0502020202020204" pitchFamily="34" charset="0"/>
                  <a:ea typeface="Adobe 繁黑體 Std B"/>
                  <a:cs typeface="Adobe 繁黑體 Std B"/>
                </a:rPr>
                <a:t>Market Deployment</a:t>
              </a:r>
              <a:endParaRPr lang="en-US" sz="800" b="1" dirty="0">
                <a:latin typeface="Century Gothic" panose="020B0502020202020204" pitchFamily="34" charset="0"/>
                <a:ea typeface="Adobe 繁黑體 Std B"/>
                <a:cs typeface="Adobe 繁黑體 Std B"/>
              </a:endParaRPr>
            </a:p>
          </p:txBody>
        </p:sp>
        <p:sp>
          <p:nvSpPr>
            <p:cNvPr id="40" name="Oval 111"/>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spTree>
    <p:extLst>
      <p:ext uri="{BB962C8B-B14F-4D97-AF65-F5344CB8AC3E}">
        <p14:creationId xmlns:p14="http://schemas.microsoft.com/office/powerpoint/2010/main" val="1472164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0312400" y="5848454"/>
            <a:ext cx="1532469" cy="606799"/>
            <a:chOff x="5983536" y="3711931"/>
            <a:chExt cx="5806632" cy="994674"/>
          </a:xfrm>
        </p:grpSpPr>
        <p:grpSp>
          <p:nvGrpSpPr>
            <p:cNvPr id="46" name="组合 45"/>
            <p:cNvGrpSpPr/>
            <p:nvPr/>
          </p:nvGrpSpPr>
          <p:grpSpPr>
            <a:xfrm>
              <a:off x="5983536" y="3711931"/>
              <a:ext cx="5806632" cy="935680"/>
              <a:chOff x="5983536" y="3711931"/>
              <a:chExt cx="5806632" cy="935680"/>
            </a:xfrm>
          </p:grpSpPr>
          <p:sp>
            <p:nvSpPr>
              <p:cNvPr id="48" name="矩形 47"/>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9" name="矩形 48"/>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47" name="直接连接符 46"/>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38"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 name="灯片编号占位符 1"/>
          <p:cNvSpPr>
            <a:spLocks noGrp="1"/>
          </p:cNvSpPr>
          <p:nvPr>
            <p:ph type="sldNum" sz="quarter" idx="12"/>
          </p:nvPr>
        </p:nvSpPr>
        <p:spPr>
          <a:xfrm>
            <a:off x="9101669" y="5834393"/>
            <a:ext cx="2743200" cy="365125"/>
          </a:xfrm>
        </p:spPr>
        <p:txBody>
          <a:bodyPr vert="horz" lIns="91440" tIns="45720" rIns="91440" bIns="45720" rtlCol="0" anchor="ctr"/>
          <a:lstStyle/>
          <a:p>
            <a:fld id="{34F1E86F-CBF7-4DF7-824A-AB405C555AAE}" type="slidenum">
              <a:rPr lang="zh-CN" altLang="en-US" sz="3200">
                <a:solidFill>
                  <a:schemeClr val="bg1"/>
                </a:solidFill>
              </a:rPr>
              <a:pPr/>
              <a:t>48</a:t>
            </a:fld>
            <a:endParaRPr lang="zh-CN" altLang="en-US" sz="3200" dirty="0">
              <a:solidFill>
                <a:schemeClr val="bg1"/>
              </a:solidFill>
            </a:endParaRPr>
          </a:p>
        </p:txBody>
      </p:sp>
      <p:sp>
        <p:nvSpPr>
          <p:cNvPr id="26" name="文本框 25"/>
          <p:cNvSpPr txBox="1"/>
          <p:nvPr/>
        </p:nvSpPr>
        <p:spPr>
          <a:xfrm>
            <a:off x="1083800" y="403949"/>
            <a:ext cx="10271760" cy="584775"/>
          </a:xfrm>
          <a:prstGeom prst="rect">
            <a:avLst/>
          </a:prstGeom>
          <a:noFill/>
        </p:spPr>
        <p:txBody>
          <a:bodyPr wrap="square" rtlCol="0">
            <a:spAutoFit/>
          </a:bodyPr>
          <a:lstStyle/>
          <a:p>
            <a:r>
              <a:rPr lang="zh-CN" altLang="en-US" sz="3200" dirty="0">
                <a:latin typeface="Arial" panose="020B0604020202020204" pitchFamily="34" charset="0"/>
              </a:rPr>
              <a:t>团队协同的工作流程</a:t>
            </a:r>
            <a:r>
              <a:rPr lang="en-US" altLang="zh-CN" sz="3200" dirty="0">
                <a:latin typeface="Arial" panose="020B0604020202020204" pitchFamily="34" charset="0"/>
              </a:rPr>
              <a:t> </a:t>
            </a:r>
            <a:r>
              <a:rPr lang="zh-CN" altLang="en-US" sz="3200" dirty="0">
                <a:latin typeface="Arial" panose="020B0604020202020204" pitchFamily="34" charset="0"/>
              </a:rPr>
              <a:t>（</a:t>
            </a:r>
            <a:r>
              <a:rPr lang="en-US" altLang="zh-CN" sz="3200" dirty="0">
                <a:latin typeface="Arial" panose="020B0604020202020204" pitchFamily="34" charset="0"/>
              </a:rPr>
              <a:t>Workflow of Operating Systems</a:t>
            </a:r>
            <a:r>
              <a:rPr lang="zh-CN" altLang="en-US" sz="3200" dirty="0">
                <a:latin typeface="Arial" panose="020B0604020202020204" pitchFamily="34" charset="0"/>
              </a:rPr>
              <a:t>）</a:t>
            </a:r>
            <a:endParaRPr lang="en-US" altLang="zh-CN" sz="3200" dirty="0"/>
          </a:p>
        </p:txBody>
      </p:sp>
      <p:sp>
        <p:nvSpPr>
          <p:cNvPr id="17" name="Rectangle 2"/>
          <p:cNvSpPr>
            <a:spLocks noGrp="1" noChangeArrowheads="1"/>
          </p:cNvSpPr>
          <p:nvPr/>
        </p:nvSpPr>
        <p:spPr bwMode="auto">
          <a:xfrm>
            <a:off x="1043875" y="799306"/>
            <a:ext cx="87630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400">
                <a:solidFill>
                  <a:srgbClr val="663300"/>
                </a:solidFill>
                <a:latin typeface="Arial" charset="0"/>
                <a:ea typeface="MS PGothic" panose="020B0600070205080204" pitchFamily="34" charset="-128"/>
                <a:cs typeface="ＭＳ Ｐゴシック" charset="0"/>
              </a:defRPr>
            </a:lvl1pPr>
            <a:lvl2pPr algn="l" rtl="0" eaLnBrk="0" fontAlgn="base" hangingPunct="0">
              <a:spcBef>
                <a:spcPct val="0"/>
              </a:spcBef>
              <a:spcAft>
                <a:spcPct val="0"/>
              </a:spcAft>
              <a:defRPr sz="2400">
                <a:solidFill>
                  <a:srgbClr val="663300"/>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400">
                <a:solidFill>
                  <a:srgbClr val="663300"/>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400">
                <a:solidFill>
                  <a:srgbClr val="663300"/>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400">
                <a:solidFill>
                  <a:srgbClr val="663300"/>
                </a:solidFill>
                <a:latin typeface="Arial" charset="0"/>
                <a:ea typeface="MS PGothic" panose="020B0600070205080204" pitchFamily="34" charset="-128"/>
                <a:cs typeface="ＭＳ Ｐゴシック" charset="0"/>
              </a:defRPr>
            </a:lvl5pPr>
            <a:lvl6pPr marL="457200" algn="l" rtl="0" eaLnBrk="0" fontAlgn="base" hangingPunct="0">
              <a:spcBef>
                <a:spcPct val="0"/>
              </a:spcBef>
              <a:spcAft>
                <a:spcPct val="0"/>
              </a:spcAft>
              <a:defRPr sz="2400">
                <a:solidFill>
                  <a:srgbClr val="663300"/>
                </a:solidFill>
                <a:latin typeface="Arial" charset="0"/>
              </a:defRPr>
            </a:lvl6pPr>
            <a:lvl7pPr marL="914400" algn="l" rtl="0" eaLnBrk="0" fontAlgn="base" hangingPunct="0">
              <a:spcBef>
                <a:spcPct val="0"/>
              </a:spcBef>
              <a:spcAft>
                <a:spcPct val="0"/>
              </a:spcAft>
              <a:defRPr sz="2400">
                <a:solidFill>
                  <a:srgbClr val="663300"/>
                </a:solidFill>
                <a:latin typeface="Arial" charset="0"/>
              </a:defRPr>
            </a:lvl7pPr>
            <a:lvl8pPr marL="1371600" algn="l" rtl="0" eaLnBrk="0" fontAlgn="base" hangingPunct="0">
              <a:spcBef>
                <a:spcPct val="0"/>
              </a:spcBef>
              <a:spcAft>
                <a:spcPct val="0"/>
              </a:spcAft>
              <a:defRPr sz="2400">
                <a:solidFill>
                  <a:srgbClr val="663300"/>
                </a:solidFill>
                <a:latin typeface="Arial" charset="0"/>
              </a:defRPr>
            </a:lvl8pPr>
            <a:lvl9pPr marL="1828800" algn="l" rtl="0" eaLnBrk="0" fontAlgn="base" hangingPunct="0">
              <a:spcBef>
                <a:spcPct val="0"/>
              </a:spcBef>
              <a:spcAft>
                <a:spcPct val="0"/>
              </a:spcAft>
              <a:defRPr sz="2400">
                <a:solidFill>
                  <a:srgbClr val="663300"/>
                </a:solidFill>
                <a:latin typeface="Arial" charset="0"/>
              </a:defRPr>
            </a:lvl9pPr>
          </a:lstStyle>
          <a:p>
            <a:endParaRPr lang="en-US" altLang="zh-CN" sz="1400" dirty="0" smtClean="0">
              <a:latin typeface="Arial" panose="020B0604020202020204" pitchFamily="34" charset="0"/>
            </a:endParaRPr>
          </a:p>
        </p:txBody>
      </p:sp>
      <p:pic>
        <p:nvPicPr>
          <p:cNvPr id="14"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632776" y="1071563"/>
            <a:ext cx="6121400" cy="532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Oval Callout 4"/>
          <p:cNvSpPr>
            <a:spLocks noChangeArrowheads="1"/>
          </p:cNvSpPr>
          <p:nvPr/>
        </p:nvSpPr>
        <p:spPr bwMode="auto">
          <a:xfrm>
            <a:off x="9185976" y="5391151"/>
            <a:ext cx="935038" cy="908050"/>
          </a:xfrm>
          <a:prstGeom prst="wedgeEllipseCallout">
            <a:avLst>
              <a:gd name="adj1" fmla="val -262653"/>
              <a:gd name="adj2" fmla="val -3884"/>
            </a:avLst>
          </a:prstGeom>
          <a:blipFill dpi="0" rotWithShape="0">
            <a:blip r:embed="rId4"/>
            <a:srcRect/>
            <a:tile tx="0" ty="0" sx="100000" sy="100000" flip="none" algn="tl"/>
          </a:blipFill>
          <a:ln w="12700">
            <a:solidFill>
              <a:schemeClr val="tx1"/>
            </a:solidFill>
            <a:round/>
            <a:headEnd/>
            <a:tailEnd/>
          </a:ln>
        </p:spPr>
        <p:txBody>
          <a:bodyPr anchor="ctr">
            <a:spAutoFit/>
          </a:bodyPr>
          <a:lstStyle>
            <a:defPPr>
              <a:defRPr lang="he-IL"/>
            </a:defPPr>
            <a:lvl1pPr algn="l" rtl="0" eaLnBrk="0" fontAlgn="base" hangingPunct="0">
              <a:spcBef>
                <a:spcPct val="0"/>
              </a:spcBef>
              <a:spcAft>
                <a:spcPct val="0"/>
              </a:spcAft>
              <a:defRPr sz="2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b="1" kern="1200">
                <a:solidFill>
                  <a:schemeClr val="tx1"/>
                </a:solidFill>
                <a:latin typeface="Arial" panose="020B0604020202020204" pitchFamily="34" charset="0"/>
                <a:ea typeface="MS PGothic" panose="020B0600070205080204" pitchFamily="34" charset="-128"/>
                <a:cs typeface="+mn-cs"/>
              </a:defRPr>
            </a:lvl9pPr>
          </a:lstStyle>
          <a:p>
            <a:r>
              <a:rPr lang="zh-CN" altLang="en-US" sz="1800" b="0"/>
              <a:t>治理</a:t>
            </a:r>
            <a:endParaRPr lang="en-US" altLang="zh-CN" sz="1800" b="0"/>
          </a:p>
          <a:p>
            <a:r>
              <a:rPr lang="zh-CN" altLang="en-US" sz="1800" b="0"/>
              <a:t>会议</a:t>
            </a:r>
            <a:endParaRPr lang="en-US" altLang="zh-CN" sz="1800" b="0"/>
          </a:p>
        </p:txBody>
      </p:sp>
      <p:sp>
        <p:nvSpPr>
          <p:cNvPr id="16" name="Oval Callout 112"/>
          <p:cNvSpPr>
            <a:spLocks noChangeArrowheads="1"/>
          </p:cNvSpPr>
          <p:nvPr/>
        </p:nvSpPr>
        <p:spPr bwMode="auto">
          <a:xfrm>
            <a:off x="9401876" y="3375026"/>
            <a:ext cx="936625" cy="909637"/>
          </a:xfrm>
          <a:prstGeom prst="wedgeEllipseCallout">
            <a:avLst>
              <a:gd name="adj1" fmla="val -279713"/>
              <a:gd name="adj2" fmla="val 21019"/>
            </a:avLst>
          </a:prstGeom>
          <a:blipFill dpi="0" rotWithShape="0">
            <a:blip r:embed="rId4"/>
            <a:srcRect/>
            <a:tile tx="0" ty="0" sx="100000" sy="100000" flip="none" algn="tl"/>
          </a:blipFill>
          <a:ln w="12700">
            <a:solidFill>
              <a:schemeClr val="tx1"/>
            </a:solidFill>
            <a:round/>
            <a:headEnd/>
            <a:tailEnd/>
          </a:ln>
        </p:spPr>
        <p:txBody>
          <a:bodyPr anchor="ctr">
            <a:spAutoFit/>
          </a:bodyPr>
          <a:lstStyle>
            <a:defPPr>
              <a:defRPr lang="he-IL"/>
            </a:defPPr>
            <a:lvl1pPr algn="l" rtl="0" eaLnBrk="0" fontAlgn="base" hangingPunct="0">
              <a:spcBef>
                <a:spcPct val="0"/>
              </a:spcBef>
              <a:spcAft>
                <a:spcPct val="0"/>
              </a:spcAft>
              <a:defRPr sz="2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b="1" kern="1200">
                <a:solidFill>
                  <a:schemeClr val="tx1"/>
                </a:solidFill>
                <a:latin typeface="Arial" panose="020B0604020202020204" pitchFamily="34" charset="0"/>
                <a:ea typeface="MS PGothic" panose="020B0600070205080204" pitchFamily="34" charset="-128"/>
                <a:cs typeface="+mn-cs"/>
              </a:defRPr>
            </a:lvl9pPr>
          </a:lstStyle>
          <a:p>
            <a:r>
              <a:rPr lang="zh-CN" altLang="en-US" sz="1800" b="0"/>
              <a:t>战术</a:t>
            </a:r>
            <a:endParaRPr lang="en-US" altLang="zh-CN" sz="1800" b="0"/>
          </a:p>
          <a:p>
            <a:r>
              <a:rPr lang="zh-CN" altLang="en-US" sz="1800" b="0"/>
              <a:t>会议</a:t>
            </a:r>
            <a:endParaRPr lang="en-US" altLang="zh-CN" sz="1800" b="0"/>
          </a:p>
        </p:txBody>
      </p:sp>
      <p:sp>
        <p:nvSpPr>
          <p:cNvPr id="18" name="Oval Callout 112"/>
          <p:cNvSpPr>
            <a:spLocks noChangeArrowheads="1"/>
          </p:cNvSpPr>
          <p:nvPr/>
        </p:nvSpPr>
        <p:spPr bwMode="auto">
          <a:xfrm>
            <a:off x="9401876" y="1216026"/>
            <a:ext cx="936625" cy="908050"/>
          </a:xfrm>
          <a:prstGeom prst="wedgeEllipseCallout">
            <a:avLst>
              <a:gd name="adj1" fmla="val -133574"/>
              <a:gd name="adj2" fmla="val 64454"/>
            </a:avLst>
          </a:prstGeom>
          <a:blipFill dpi="0" rotWithShape="0">
            <a:blip r:embed="rId4"/>
            <a:srcRect/>
            <a:tile tx="0" ty="0" sx="100000" sy="100000" flip="none" algn="tl"/>
          </a:blipFill>
          <a:ln w="12700">
            <a:solidFill>
              <a:schemeClr val="tx1"/>
            </a:solidFill>
            <a:round/>
            <a:headEnd/>
            <a:tailEnd/>
          </a:ln>
        </p:spPr>
        <p:txBody>
          <a:bodyPr anchor="ctr">
            <a:spAutoFit/>
          </a:bodyPr>
          <a:lstStyle>
            <a:defPPr>
              <a:defRPr lang="he-IL"/>
            </a:defPPr>
            <a:lvl1pPr algn="l" rtl="0" eaLnBrk="0" fontAlgn="base" hangingPunct="0">
              <a:spcBef>
                <a:spcPct val="0"/>
              </a:spcBef>
              <a:spcAft>
                <a:spcPct val="0"/>
              </a:spcAft>
              <a:defRPr sz="2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b="1" kern="1200">
                <a:solidFill>
                  <a:schemeClr val="tx1"/>
                </a:solidFill>
                <a:latin typeface="Arial" panose="020B0604020202020204" pitchFamily="34" charset="0"/>
                <a:ea typeface="MS PGothic" panose="020B0600070205080204" pitchFamily="34" charset="-128"/>
                <a:cs typeface="+mn-cs"/>
              </a:defRPr>
            </a:lvl9pPr>
          </a:lstStyle>
          <a:p>
            <a:r>
              <a:rPr lang="zh-CN" altLang="en-US" sz="1800" b="0"/>
              <a:t>发掘</a:t>
            </a:r>
            <a:endParaRPr lang="en-US" altLang="zh-CN" sz="1800" b="0"/>
          </a:p>
          <a:p>
            <a:r>
              <a:rPr lang="zh-CN" altLang="en-US" sz="1800" b="0"/>
              <a:t>问题</a:t>
            </a:r>
            <a:endParaRPr lang="en-US" altLang="zh-CN" sz="1800" b="0"/>
          </a:p>
        </p:txBody>
      </p:sp>
      <p:sp>
        <p:nvSpPr>
          <p:cNvPr id="19" name="Oval Callout 112"/>
          <p:cNvSpPr>
            <a:spLocks noChangeArrowheads="1"/>
          </p:cNvSpPr>
          <p:nvPr/>
        </p:nvSpPr>
        <p:spPr bwMode="auto">
          <a:xfrm>
            <a:off x="1553276" y="1503363"/>
            <a:ext cx="936625" cy="908050"/>
          </a:xfrm>
          <a:prstGeom prst="wedgeEllipseCallout">
            <a:avLst>
              <a:gd name="adj1" fmla="val 92417"/>
              <a:gd name="adj2" fmla="val 30296"/>
            </a:avLst>
          </a:prstGeom>
          <a:blipFill dpi="0" rotWithShape="0">
            <a:blip r:embed="rId4"/>
            <a:srcRect/>
            <a:tile tx="0" ty="0" sx="100000" sy="100000" flip="none" algn="tl"/>
          </a:blipFill>
          <a:ln w="12700">
            <a:solidFill>
              <a:schemeClr val="tx1"/>
            </a:solidFill>
            <a:round/>
            <a:headEnd/>
            <a:tailEnd/>
          </a:ln>
        </p:spPr>
        <p:txBody>
          <a:bodyPr anchor="ctr">
            <a:spAutoFit/>
          </a:bodyPr>
          <a:lstStyle>
            <a:defPPr>
              <a:defRPr lang="he-IL"/>
            </a:defPPr>
            <a:lvl1pPr algn="l" rtl="0" eaLnBrk="0" fontAlgn="base" hangingPunct="0">
              <a:spcBef>
                <a:spcPct val="0"/>
              </a:spcBef>
              <a:spcAft>
                <a:spcPct val="0"/>
              </a:spcAft>
              <a:defRPr sz="2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b="1" kern="1200">
                <a:solidFill>
                  <a:schemeClr val="tx1"/>
                </a:solidFill>
                <a:latin typeface="Arial" panose="020B0604020202020204" pitchFamily="34" charset="0"/>
                <a:ea typeface="MS PGothic" panose="020B0600070205080204" pitchFamily="34" charset="-128"/>
                <a:cs typeface="+mn-cs"/>
              </a:defRPr>
            </a:lvl9pPr>
          </a:lstStyle>
          <a:p>
            <a:r>
              <a:rPr lang="zh-CN" altLang="en-US" sz="1800" b="0"/>
              <a:t>任务</a:t>
            </a:r>
          </a:p>
          <a:p>
            <a:r>
              <a:rPr lang="zh-CN" altLang="en-US" sz="1800" b="0"/>
              <a:t>排程</a:t>
            </a:r>
            <a:endParaRPr lang="en-US" altLang="zh-CN" sz="1800" b="0"/>
          </a:p>
        </p:txBody>
      </p:sp>
    </p:spTree>
    <p:extLst>
      <p:ext uri="{BB962C8B-B14F-4D97-AF65-F5344CB8AC3E}">
        <p14:creationId xmlns:p14="http://schemas.microsoft.com/office/powerpoint/2010/main" val="3413598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0312400" y="5848454"/>
            <a:ext cx="1532469" cy="606799"/>
            <a:chOff x="5983536" y="3711931"/>
            <a:chExt cx="5806632" cy="994674"/>
          </a:xfrm>
        </p:grpSpPr>
        <p:grpSp>
          <p:nvGrpSpPr>
            <p:cNvPr id="46" name="组合 45"/>
            <p:cNvGrpSpPr/>
            <p:nvPr/>
          </p:nvGrpSpPr>
          <p:grpSpPr>
            <a:xfrm>
              <a:off x="5983536" y="3711931"/>
              <a:ext cx="5806632" cy="935680"/>
              <a:chOff x="5983536" y="3711931"/>
              <a:chExt cx="5806632" cy="935680"/>
            </a:xfrm>
          </p:grpSpPr>
          <p:sp>
            <p:nvSpPr>
              <p:cNvPr id="48" name="矩形 47"/>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9" name="矩形 48"/>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47" name="直接连接符 46"/>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38"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 name="灯片编号占位符 1"/>
          <p:cNvSpPr>
            <a:spLocks noGrp="1"/>
          </p:cNvSpPr>
          <p:nvPr>
            <p:ph type="sldNum" sz="quarter" idx="12"/>
          </p:nvPr>
        </p:nvSpPr>
        <p:spPr>
          <a:xfrm>
            <a:off x="9101669" y="5834393"/>
            <a:ext cx="2743200" cy="365125"/>
          </a:xfrm>
        </p:spPr>
        <p:txBody>
          <a:bodyPr vert="horz" lIns="91440" tIns="45720" rIns="91440" bIns="45720" rtlCol="0" anchor="ctr"/>
          <a:lstStyle/>
          <a:p>
            <a:fld id="{34F1E86F-CBF7-4DF7-824A-AB405C555AAE}" type="slidenum">
              <a:rPr lang="zh-CN" altLang="en-US" sz="3200">
                <a:solidFill>
                  <a:schemeClr val="bg1"/>
                </a:solidFill>
              </a:rPr>
              <a:pPr/>
              <a:t>49</a:t>
            </a:fld>
            <a:endParaRPr lang="zh-CN" altLang="en-US" sz="3200" dirty="0">
              <a:solidFill>
                <a:schemeClr val="bg1"/>
              </a:solidFill>
            </a:endParaRPr>
          </a:p>
        </p:txBody>
      </p:sp>
      <p:sp>
        <p:nvSpPr>
          <p:cNvPr id="26" name="文本框 25"/>
          <p:cNvSpPr txBox="1"/>
          <p:nvPr/>
        </p:nvSpPr>
        <p:spPr>
          <a:xfrm>
            <a:off x="1083800" y="403949"/>
            <a:ext cx="10271760" cy="584775"/>
          </a:xfrm>
          <a:prstGeom prst="rect">
            <a:avLst/>
          </a:prstGeom>
          <a:noFill/>
        </p:spPr>
        <p:txBody>
          <a:bodyPr wrap="square" rtlCol="0">
            <a:spAutoFit/>
          </a:bodyPr>
          <a:lstStyle/>
          <a:p>
            <a:r>
              <a:rPr lang="zh-CN" altLang="en-US" sz="3200" dirty="0">
                <a:latin typeface="Arial" panose="020B0604020202020204" pitchFamily="34" charset="0"/>
              </a:rPr>
              <a:t>会议进程</a:t>
            </a:r>
            <a:r>
              <a:rPr lang="zh-CN" altLang="en-US" sz="3200" dirty="0" smtClean="0">
                <a:latin typeface="Arial" panose="020B0604020202020204" pitchFamily="34" charset="0"/>
              </a:rPr>
              <a:t>规范</a:t>
            </a:r>
            <a:endParaRPr lang="en-US" altLang="zh-CN" sz="3200" dirty="0"/>
          </a:p>
        </p:txBody>
      </p:sp>
      <p:sp>
        <p:nvSpPr>
          <p:cNvPr id="17" name="Rectangle 2"/>
          <p:cNvSpPr>
            <a:spLocks noGrp="1" noChangeArrowheads="1"/>
          </p:cNvSpPr>
          <p:nvPr/>
        </p:nvSpPr>
        <p:spPr bwMode="auto">
          <a:xfrm>
            <a:off x="1043875" y="799306"/>
            <a:ext cx="87630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400">
                <a:solidFill>
                  <a:srgbClr val="663300"/>
                </a:solidFill>
                <a:latin typeface="Arial" charset="0"/>
                <a:ea typeface="MS PGothic" panose="020B0600070205080204" pitchFamily="34" charset="-128"/>
                <a:cs typeface="ＭＳ Ｐゴシック" charset="0"/>
              </a:defRPr>
            </a:lvl1pPr>
            <a:lvl2pPr algn="l" rtl="0" eaLnBrk="0" fontAlgn="base" hangingPunct="0">
              <a:spcBef>
                <a:spcPct val="0"/>
              </a:spcBef>
              <a:spcAft>
                <a:spcPct val="0"/>
              </a:spcAft>
              <a:defRPr sz="2400">
                <a:solidFill>
                  <a:srgbClr val="663300"/>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400">
                <a:solidFill>
                  <a:srgbClr val="663300"/>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400">
                <a:solidFill>
                  <a:srgbClr val="663300"/>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400">
                <a:solidFill>
                  <a:srgbClr val="663300"/>
                </a:solidFill>
                <a:latin typeface="Arial" charset="0"/>
                <a:ea typeface="MS PGothic" panose="020B0600070205080204" pitchFamily="34" charset="-128"/>
                <a:cs typeface="ＭＳ Ｐゴシック" charset="0"/>
              </a:defRPr>
            </a:lvl5pPr>
            <a:lvl6pPr marL="457200" algn="l" rtl="0" eaLnBrk="0" fontAlgn="base" hangingPunct="0">
              <a:spcBef>
                <a:spcPct val="0"/>
              </a:spcBef>
              <a:spcAft>
                <a:spcPct val="0"/>
              </a:spcAft>
              <a:defRPr sz="2400">
                <a:solidFill>
                  <a:srgbClr val="663300"/>
                </a:solidFill>
                <a:latin typeface="Arial" charset="0"/>
              </a:defRPr>
            </a:lvl6pPr>
            <a:lvl7pPr marL="914400" algn="l" rtl="0" eaLnBrk="0" fontAlgn="base" hangingPunct="0">
              <a:spcBef>
                <a:spcPct val="0"/>
              </a:spcBef>
              <a:spcAft>
                <a:spcPct val="0"/>
              </a:spcAft>
              <a:defRPr sz="2400">
                <a:solidFill>
                  <a:srgbClr val="663300"/>
                </a:solidFill>
                <a:latin typeface="Arial" charset="0"/>
              </a:defRPr>
            </a:lvl7pPr>
            <a:lvl8pPr marL="1371600" algn="l" rtl="0" eaLnBrk="0" fontAlgn="base" hangingPunct="0">
              <a:spcBef>
                <a:spcPct val="0"/>
              </a:spcBef>
              <a:spcAft>
                <a:spcPct val="0"/>
              </a:spcAft>
              <a:defRPr sz="2400">
                <a:solidFill>
                  <a:srgbClr val="663300"/>
                </a:solidFill>
                <a:latin typeface="Arial" charset="0"/>
              </a:defRPr>
            </a:lvl8pPr>
            <a:lvl9pPr marL="1828800" algn="l" rtl="0" eaLnBrk="0" fontAlgn="base" hangingPunct="0">
              <a:spcBef>
                <a:spcPct val="0"/>
              </a:spcBef>
              <a:spcAft>
                <a:spcPct val="0"/>
              </a:spcAft>
              <a:defRPr sz="2400">
                <a:solidFill>
                  <a:srgbClr val="663300"/>
                </a:solidFill>
                <a:latin typeface="Arial" charset="0"/>
              </a:defRPr>
            </a:lvl9pPr>
          </a:lstStyle>
          <a:p>
            <a:endParaRPr lang="en-US" altLang="zh-CN" sz="1400" dirty="0" smtClean="0">
              <a:latin typeface="Arial" panose="020B0604020202020204" pitchFamily="34" charset="0"/>
            </a:endParaRPr>
          </a:p>
        </p:txBody>
      </p:sp>
      <p:pic>
        <p:nvPicPr>
          <p:cNvPr id="20" name="Picture 4"/>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55869" y="1188452"/>
            <a:ext cx="3573462" cy="5229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5"/>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075456" y="1188452"/>
            <a:ext cx="3600450" cy="5230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98744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1"/>
            <a:ext cx="10515600" cy="765727"/>
          </a:xfrm>
        </p:spPr>
        <p:txBody>
          <a:bodyPr>
            <a:normAutofit/>
          </a:bodyPr>
          <a:lstStyle/>
          <a:p>
            <a:pPr algn="ctr"/>
            <a:r>
              <a:rPr lang="zh-CN" altLang="en-US" sz="4800" dirty="0" smtClean="0">
                <a:solidFill>
                  <a:srgbClr val="FF0000"/>
                </a:solidFill>
                <a:latin typeface="Hei" charset="-122"/>
                <a:ea typeface="Hei" charset="-122"/>
                <a:cs typeface="Hei" charset="-122"/>
              </a:rPr>
              <a:t>五个知识部落的相生相克</a:t>
            </a:r>
            <a:endParaRPr lang="en-US" sz="4800" dirty="0">
              <a:solidFill>
                <a:srgbClr val="FF0000"/>
              </a:solidFill>
              <a:latin typeface="Hei" charset="-122"/>
              <a:ea typeface="Hei" charset="-122"/>
              <a:cs typeface="Hei" charset="-122"/>
            </a:endParaRPr>
          </a:p>
        </p:txBody>
      </p:sp>
      <p:sp>
        <p:nvSpPr>
          <p:cNvPr id="4" name="Slide Number Placeholder 3"/>
          <p:cNvSpPr>
            <a:spLocks noGrp="1"/>
          </p:cNvSpPr>
          <p:nvPr>
            <p:ph type="sldNum" sz="quarter" idx="12"/>
          </p:nvPr>
        </p:nvSpPr>
        <p:spPr/>
        <p:txBody>
          <a:bodyPr/>
          <a:lstStyle/>
          <a:p>
            <a:pPr algn="ctr"/>
            <a:fld id="{34F1E86F-CBF7-4DF7-824A-AB405C555AAE}" type="slidenum">
              <a:rPr lang="zh-CN" altLang="en-US" smtClean="0"/>
              <a:pPr algn="ctr"/>
              <a:t>5</a:t>
            </a:fld>
            <a:endParaRPr lang="zh-CN" altLang="en-US"/>
          </a:p>
        </p:txBody>
      </p:sp>
      <p:pic>
        <p:nvPicPr>
          <p:cNvPr id="8" name="Picture 1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72825" y="895764"/>
            <a:ext cx="5644928" cy="596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144287" y="884188"/>
            <a:ext cx="6237187" cy="5973812"/>
            <a:chOff x="203279" y="854692"/>
            <a:chExt cx="6237187" cy="5973812"/>
          </a:xfrm>
        </p:grpSpPr>
        <p:pic>
          <p:nvPicPr>
            <p:cNvPr id="3" name="Picture 2"/>
            <p:cNvPicPr>
              <a:picLocks noChangeAspect="1"/>
            </p:cNvPicPr>
            <p:nvPr/>
          </p:nvPicPr>
          <p:blipFill>
            <a:blip r:embed="rId3"/>
            <a:stretch>
              <a:fillRect/>
            </a:stretch>
          </p:blipFill>
          <p:spPr>
            <a:xfrm>
              <a:off x="203279" y="854692"/>
              <a:ext cx="6237187" cy="5973812"/>
            </a:xfrm>
            <a:prstGeom prst="rect">
              <a:avLst/>
            </a:prstGeom>
          </p:spPr>
        </p:pic>
        <p:sp>
          <p:nvSpPr>
            <p:cNvPr id="10" name="TextBox 9"/>
            <p:cNvSpPr txBox="1"/>
            <p:nvPr/>
          </p:nvSpPr>
          <p:spPr>
            <a:xfrm>
              <a:off x="4796766" y="6233803"/>
              <a:ext cx="1107996" cy="369332"/>
            </a:xfrm>
            <a:prstGeom prst="rect">
              <a:avLst/>
            </a:prstGeom>
            <a:noFill/>
          </p:spPr>
          <p:txBody>
            <a:bodyPr wrap="none" rtlCol="0">
              <a:spAutoFit/>
            </a:bodyPr>
            <a:lstStyle/>
            <a:p>
              <a:r>
                <a:rPr lang="zh-CN" altLang="en-US" dirty="0" smtClean="0">
                  <a:latin typeface="LiHei Pro Medium" charset="-120"/>
                  <a:ea typeface="LiHei Pro Medium" charset="-120"/>
                  <a:cs typeface="LiHei Pro Medium" charset="-120"/>
                </a:rPr>
                <a:t>基因演化</a:t>
              </a:r>
              <a:endParaRPr lang="en-US" dirty="0">
                <a:latin typeface="LiHei Pro Medium" charset="-120"/>
                <a:ea typeface="LiHei Pro Medium" charset="-120"/>
                <a:cs typeface="LiHei Pro Medium" charset="-120"/>
              </a:endParaRPr>
            </a:p>
          </p:txBody>
        </p:sp>
        <p:sp>
          <p:nvSpPr>
            <p:cNvPr id="11" name="TextBox 10"/>
            <p:cNvSpPr txBox="1"/>
            <p:nvPr/>
          </p:nvSpPr>
          <p:spPr>
            <a:xfrm>
              <a:off x="5160886" y="2259213"/>
              <a:ext cx="1107996" cy="369332"/>
            </a:xfrm>
            <a:prstGeom prst="rect">
              <a:avLst/>
            </a:prstGeom>
            <a:noFill/>
          </p:spPr>
          <p:txBody>
            <a:bodyPr wrap="none" rtlCol="0">
              <a:spAutoFit/>
            </a:bodyPr>
            <a:lstStyle/>
            <a:p>
              <a:r>
                <a:rPr lang="zh-CN" altLang="en-US" smtClean="0">
                  <a:latin typeface="Hei" charset="-122"/>
                  <a:ea typeface="Hei" charset="-122"/>
                  <a:cs typeface="Hei" charset="-122"/>
                </a:rPr>
                <a:t>神经网络</a:t>
              </a:r>
              <a:endParaRPr lang="en-US" dirty="0">
                <a:latin typeface="Hei" charset="-122"/>
                <a:ea typeface="Hei" charset="-122"/>
                <a:cs typeface="Hei" charset="-122"/>
              </a:endParaRPr>
            </a:p>
          </p:txBody>
        </p:sp>
        <p:sp>
          <p:nvSpPr>
            <p:cNvPr id="12" name="TextBox 11"/>
            <p:cNvSpPr txBox="1"/>
            <p:nvPr/>
          </p:nvSpPr>
          <p:spPr>
            <a:xfrm>
              <a:off x="2813550" y="1414570"/>
              <a:ext cx="1107996" cy="369332"/>
            </a:xfrm>
            <a:prstGeom prst="rect">
              <a:avLst/>
            </a:prstGeom>
            <a:noFill/>
          </p:spPr>
          <p:txBody>
            <a:bodyPr wrap="none" rtlCol="0">
              <a:spAutoFit/>
            </a:bodyPr>
            <a:lstStyle/>
            <a:p>
              <a:r>
                <a:rPr lang="zh-CN" altLang="en-US" dirty="0" smtClean="0">
                  <a:latin typeface="Hei" charset="-122"/>
                  <a:ea typeface="Hei" charset="-122"/>
                  <a:cs typeface="Hei" charset="-122"/>
                </a:rPr>
                <a:t>符号逻辑</a:t>
              </a:r>
              <a:endParaRPr lang="en-US" dirty="0">
                <a:latin typeface="Hei" charset="-122"/>
                <a:ea typeface="Hei" charset="-122"/>
                <a:cs typeface="Hei" charset="-122"/>
              </a:endParaRPr>
            </a:p>
          </p:txBody>
        </p:sp>
        <p:sp>
          <p:nvSpPr>
            <p:cNvPr id="13" name="TextBox 12"/>
            <p:cNvSpPr txBox="1"/>
            <p:nvPr/>
          </p:nvSpPr>
          <p:spPr>
            <a:xfrm>
              <a:off x="609076" y="6268997"/>
              <a:ext cx="1107996" cy="369332"/>
            </a:xfrm>
            <a:prstGeom prst="rect">
              <a:avLst/>
            </a:prstGeom>
            <a:noFill/>
          </p:spPr>
          <p:txBody>
            <a:bodyPr wrap="none" rtlCol="0">
              <a:spAutoFit/>
            </a:bodyPr>
            <a:lstStyle/>
            <a:p>
              <a:r>
                <a:rPr lang="zh-CN" altLang="en-US" dirty="0">
                  <a:latin typeface="Hei" charset="-122"/>
                  <a:ea typeface="Hei" charset="-122"/>
                  <a:cs typeface="Hei" charset="-122"/>
                </a:rPr>
                <a:t>因果概率</a:t>
              </a:r>
              <a:endParaRPr lang="en-US" dirty="0">
                <a:latin typeface="Hei" charset="-122"/>
                <a:ea typeface="Hei" charset="-122"/>
                <a:cs typeface="Hei" charset="-122"/>
              </a:endParaRPr>
            </a:p>
          </p:txBody>
        </p:sp>
        <p:sp>
          <p:nvSpPr>
            <p:cNvPr id="14" name="TextBox 13"/>
            <p:cNvSpPr txBox="1"/>
            <p:nvPr/>
          </p:nvSpPr>
          <p:spPr>
            <a:xfrm>
              <a:off x="395006" y="2261923"/>
              <a:ext cx="1107996" cy="369332"/>
            </a:xfrm>
            <a:prstGeom prst="rect">
              <a:avLst/>
            </a:prstGeom>
            <a:noFill/>
          </p:spPr>
          <p:txBody>
            <a:bodyPr wrap="none" rtlCol="0">
              <a:spAutoFit/>
            </a:bodyPr>
            <a:lstStyle/>
            <a:p>
              <a:r>
                <a:rPr lang="zh-CN" altLang="en-US" smtClean="0">
                  <a:latin typeface="Hei" charset="-122"/>
                  <a:ea typeface="Hei" charset="-122"/>
                  <a:cs typeface="Hei" charset="-122"/>
                </a:rPr>
                <a:t>类比认知</a:t>
              </a:r>
              <a:endParaRPr lang="en-US" dirty="0">
                <a:latin typeface="Hei" charset="-122"/>
                <a:ea typeface="Hei" charset="-122"/>
                <a:cs typeface="Hei" charset="-122"/>
              </a:endParaRPr>
            </a:p>
          </p:txBody>
        </p:sp>
      </p:grpSp>
    </p:spTree>
    <p:extLst>
      <p:ext uri="{BB962C8B-B14F-4D97-AF65-F5344CB8AC3E}">
        <p14:creationId xmlns:p14="http://schemas.microsoft.com/office/powerpoint/2010/main" val="17204389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302173" y="-55648"/>
            <a:ext cx="10515600" cy="1325563"/>
          </a:xfrm>
        </p:spPr>
        <p:txBody>
          <a:bodyPr>
            <a:normAutofit/>
          </a:bodyPr>
          <a:lstStyle/>
          <a:p>
            <a:pPr algn="ctr"/>
            <a:r>
              <a:rPr lang="zh-CN" altLang="en-US" sz="4000" dirty="0">
                <a:latin typeface="黑体"/>
                <a:ea typeface="黑体"/>
                <a:cs typeface="黑体"/>
              </a:rPr>
              <a:t>发散与收敛的思维</a:t>
            </a:r>
            <a:endParaRPr lang="en-US" sz="4000" dirty="0">
              <a:latin typeface="黑体"/>
              <a:ea typeface="黑体"/>
              <a:cs typeface="黑体"/>
            </a:endParaRPr>
          </a:p>
        </p:txBody>
      </p:sp>
      <p:sp>
        <p:nvSpPr>
          <p:cNvPr id="19458"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0"/>
                <a:cs typeface="宋体" charset="0"/>
              </a:defRPr>
            </a:lvl9pPr>
          </a:lstStyle>
          <a:p>
            <a:pPr eaLnBrk="1" hangingPunct="1"/>
            <a:fld id="{E554F9E1-F5E0-3A4B-8EF1-AC8ADE80A01D}" type="datetime1">
              <a:rPr lang="zh-CN" altLang="en-US" sz="1200">
                <a:solidFill>
                  <a:srgbClr val="898989"/>
                </a:solidFill>
              </a:rPr>
              <a:pPr eaLnBrk="1" hangingPunct="1"/>
              <a:t>2017/12/4</a:t>
            </a:fld>
            <a:endParaRPr lang="zh-CN" altLang="en-US" sz="1800"/>
          </a:p>
        </p:txBody>
      </p:sp>
      <p:pic>
        <p:nvPicPr>
          <p:cNvPr id="5" name="Picture 4"/>
          <p:cNvPicPr>
            <a:picLocks noChangeAspect="1"/>
          </p:cNvPicPr>
          <p:nvPr/>
        </p:nvPicPr>
        <p:blipFill>
          <a:blip r:embed="rId2"/>
          <a:stretch>
            <a:fillRect/>
          </a:stretch>
        </p:blipFill>
        <p:spPr>
          <a:xfrm>
            <a:off x="2411711" y="1135756"/>
            <a:ext cx="7569638" cy="5352913"/>
          </a:xfrm>
          <a:prstGeom prst="rect">
            <a:avLst/>
          </a:prstGeom>
        </p:spPr>
      </p:pic>
      <p:sp>
        <p:nvSpPr>
          <p:cNvPr id="6" name="TextBox 5"/>
          <p:cNvSpPr txBox="1"/>
          <p:nvPr/>
        </p:nvSpPr>
        <p:spPr>
          <a:xfrm>
            <a:off x="2687290" y="6479039"/>
            <a:ext cx="7874271" cy="369332"/>
          </a:xfrm>
          <a:prstGeom prst="rect">
            <a:avLst/>
          </a:prstGeom>
          <a:noFill/>
        </p:spPr>
        <p:txBody>
          <a:bodyPr wrap="none" rtlCol="0">
            <a:spAutoFit/>
          </a:bodyPr>
          <a:lstStyle/>
          <a:p>
            <a:r>
              <a:rPr lang="en-US" dirty="0"/>
              <a:t>https://</a:t>
            </a:r>
            <a:r>
              <a:rPr lang="en-US" dirty="0" err="1"/>
              <a:t>adsoftheworld.com</a:t>
            </a:r>
            <a:r>
              <a:rPr lang="en-US" dirty="0"/>
              <a:t>/media/print/</a:t>
            </a:r>
            <a:r>
              <a:rPr lang="en-US" dirty="0" err="1"/>
              <a:t>mercedes_left_brain_right_brain_paint</a:t>
            </a:r>
            <a:endParaRPr lang="en-US" dirty="0"/>
          </a:p>
        </p:txBody>
      </p:sp>
      <p:sp>
        <p:nvSpPr>
          <p:cNvPr id="7" name="TextBox 6"/>
          <p:cNvSpPr txBox="1"/>
          <p:nvPr/>
        </p:nvSpPr>
        <p:spPr>
          <a:xfrm>
            <a:off x="2687289" y="3961713"/>
            <a:ext cx="3262432" cy="1015663"/>
          </a:xfrm>
          <a:prstGeom prst="rect">
            <a:avLst/>
          </a:prstGeom>
          <a:noFill/>
        </p:spPr>
        <p:txBody>
          <a:bodyPr wrap="none" rtlCol="0">
            <a:spAutoFit/>
          </a:bodyPr>
          <a:lstStyle/>
          <a:p>
            <a:r>
              <a:rPr lang="zh-CN" altLang="en-US" sz="6000" dirty="0">
                <a:latin typeface="黑体"/>
                <a:ea typeface="黑体"/>
                <a:cs typeface="黑体"/>
              </a:rPr>
              <a:t>计算思维</a:t>
            </a:r>
            <a:endParaRPr lang="en-US" sz="6000" dirty="0">
              <a:latin typeface="黑体"/>
              <a:ea typeface="黑体"/>
              <a:cs typeface="黑体"/>
            </a:endParaRPr>
          </a:p>
        </p:txBody>
      </p:sp>
      <p:sp>
        <p:nvSpPr>
          <p:cNvPr id="8" name="TextBox 7"/>
          <p:cNvSpPr txBox="1"/>
          <p:nvPr/>
        </p:nvSpPr>
        <p:spPr>
          <a:xfrm>
            <a:off x="6549206" y="3941557"/>
            <a:ext cx="3262432" cy="1015663"/>
          </a:xfrm>
          <a:prstGeom prst="rect">
            <a:avLst/>
          </a:prstGeom>
          <a:noFill/>
        </p:spPr>
        <p:txBody>
          <a:bodyPr wrap="none" rtlCol="0">
            <a:spAutoFit/>
          </a:bodyPr>
          <a:lstStyle/>
          <a:p>
            <a:r>
              <a:rPr lang="zh-CN" altLang="en-US" sz="6000" dirty="0">
                <a:solidFill>
                  <a:schemeClr val="bg1"/>
                </a:solidFill>
                <a:latin typeface="HanziPen SC Regular"/>
                <a:ea typeface="黑体"/>
                <a:cs typeface="HanziPen SC Regular"/>
              </a:rPr>
              <a:t>设计思维</a:t>
            </a:r>
            <a:endParaRPr lang="en-US" sz="6000" dirty="0">
              <a:solidFill>
                <a:schemeClr val="bg1"/>
              </a:solidFill>
              <a:latin typeface="HanziPen SC Regular"/>
              <a:ea typeface="黑体"/>
              <a:cs typeface="HanziPen SC Regular"/>
            </a:endParaRPr>
          </a:p>
        </p:txBody>
      </p:sp>
    </p:spTree>
    <p:extLst>
      <p:ext uri="{BB962C8B-B14F-4D97-AF65-F5344CB8AC3E}">
        <p14:creationId xmlns:p14="http://schemas.microsoft.com/office/powerpoint/2010/main" val="798583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302173" y="-55648"/>
            <a:ext cx="10515600" cy="1325563"/>
          </a:xfrm>
        </p:spPr>
        <p:txBody>
          <a:bodyPr>
            <a:normAutofit/>
          </a:bodyPr>
          <a:lstStyle/>
          <a:p>
            <a:pPr algn="ctr"/>
            <a:r>
              <a:rPr lang="zh-CN" altLang="en-US" sz="4000" dirty="0" smtClean="0">
                <a:latin typeface="黑体"/>
                <a:ea typeface="黑体"/>
                <a:cs typeface="黑体"/>
              </a:rPr>
              <a:t>（二分心智）的发散</a:t>
            </a:r>
            <a:r>
              <a:rPr lang="zh-CN" altLang="en-US" sz="4000" dirty="0">
                <a:latin typeface="黑体"/>
                <a:ea typeface="黑体"/>
                <a:cs typeface="黑体"/>
              </a:rPr>
              <a:t>与</a:t>
            </a:r>
            <a:r>
              <a:rPr lang="zh-CN" altLang="en-US" sz="4000" dirty="0" smtClean="0">
                <a:latin typeface="黑体"/>
                <a:ea typeface="黑体"/>
                <a:cs typeface="黑体"/>
              </a:rPr>
              <a:t>收敛</a:t>
            </a:r>
            <a:endParaRPr lang="en-US" sz="4000" dirty="0">
              <a:latin typeface="黑体"/>
              <a:ea typeface="黑体"/>
              <a:cs typeface="黑体"/>
            </a:endParaRPr>
          </a:p>
        </p:txBody>
      </p:sp>
      <p:sp>
        <p:nvSpPr>
          <p:cNvPr id="19458"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0"/>
                <a:cs typeface="宋体" charset="0"/>
              </a:defRPr>
            </a:lvl9pPr>
          </a:lstStyle>
          <a:p>
            <a:pPr eaLnBrk="1" hangingPunct="1"/>
            <a:fld id="{E554F9E1-F5E0-3A4B-8EF1-AC8ADE80A01D}" type="datetime1">
              <a:rPr lang="zh-CN" altLang="en-US" sz="1200">
                <a:solidFill>
                  <a:srgbClr val="898989"/>
                </a:solidFill>
              </a:rPr>
              <a:pPr eaLnBrk="1" hangingPunct="1"/>
              <a:t>2017/12/4</a:t>
            </a:fld>
            <a:endParaRPr lang="zh-CN" altLang="en-US" sz="1800"/>
          </a:p>
        </p:txBody>
      </p:sp>
      <p:pic>
        <p:nvPicPr>
          <p:cNvPr id="2" name="Picture 1"/>
          <p:cNvPicPr>
            <a:picLocks noChangeAspect="1"/>
          </p:cNvPicPr>
          <p:nvPr/>
        </p:nvPicPr>
        <p:blipFill>
          <a:blip r:embed="rId2"/>
          <a:stretch>
            <a:fillRect/>
          </a:stretch>
        </p:blipFill>
        <p:spPr>
          <a:xfrm>
            <a:off x="3047999" y="1691028"/>
            <a:ext cx="9018943" cy="4244208"/>
          </a:xfrm>
          <a:prstGeom prst="rect">
            <a:avLst/>
          </a:prstGeom>
        </p:spPr>
      </p:pic>
      <p:sp>
        <p:nvSpPr>
          <p:cNvPr id="3" name="TextBox 2"/>
          <p:cNvSpPr txBox="1"/>
          <p:nvPr/>
        </p:nvSpPr>
        <p:spPr>
          <a:xfrm>
            <a:off x="302173" y="2115053"/>
            <a:ext cx="2514599" cy="3108543"/>
          </a:xfrm>
          <a:prstGeom prst="rect">
            <a:avLst/>
          </a:prstGeom>
          <a:noFill/>
        </p:spPr>
        <p:txBody>
          <a:bodyPr wrap="square" rtlCol="0">
            <a:spAutoFit/>
          </a:bodyPr>
          <a:lstStyle/>
          <a:p>
            <a:r>
              <a:rPr lang="en-US" sz="1400" b="1" dirty="0"/>
              <a:t>bicameralism</a:t>
            </a:r>
            <a:r>
              <a:rPr lang="en-US" sz="1400" dirty="0"/>
              <a:t> (</a:t>
            </a:r>
            <a:r>
              <a:rPr lang="en-US" sz="1400" i="1" dirty="0"/>
              <a:t>usually </a:t>
            </a:r>
            <a:r>
              <a:rPr lang="en-US" sz="1400" i="1" dirty="0">
                <a:hlinkClick r:id="rId3" tooltip="Appendix:Glossary"/>
              </a:rPr>
              <a:t>uncountable</a:t>
            </a:r>
            <a:r>
              <a:rPr lang="en-US" sz="1400" dirty="0"/>
              <a:t>, </a:t>
            </a:r>
            <a:r>
              <a:rPr lang="en-US" sz="1400" i="1" dirty="0"/>
              <a:t>plural</a:t>
            </a:r>
            <a:r>
              <a:rPr lang="en-US" sz="1400" dirty="0"/>
              <a:t> </a:t>
            </a:r>
            <a:r>
              <a:rPr lang="en-US" sz="1400" b="1" dirty="0">
                <a:hlinkClick r:id="rId4" tooltip="bicameralisms"/>
              </a:rPr>
              <a:t>bicameralisms</a:t>
            </a:r>
            <a:r>
              <a:rPr lang="en-US" sz="1400" dirty="0"/>
              <a:t>)</a:t>
            </a:r>
          </a:p>
          <a:p>
            <a:r>
              <a:rPr lang="en-US" sz="1400" dirty="0"/>
              <a:t>(</a:t>
            </a:r>
            <a:r>
              <a:rPr lang="en-US" sz="1400" i="1" dirty="0"/>
              <a:t>government</a:t>
            </a:r>
            <a:r>
              <a:rPr lang="en-US" sz="1400" dirty="0"/>
              <a:t>) The principle of dividing </a:t>
            </a:r>
            <a:r>
              <a:rPr lang="en-US" sz="1400" dirty="0">
                <a:hlinkClick r:id="rId5" tooltip="legislative"/>
              </a:rPr>
              <a:t>legislative</a:t>
            </a:r>
            <a:r>
              <a:rPr lang="en-US" sz="1400" dirty="0"/>
              <a:t> bodies into two </a:t>
            </a:r>
            <a:r>
              <a:rPr lang="en-US" sz="1400" dirty="0">
                <a:hlinkClick r:id="rId6" tooltip="chamber"/>
              </a:rPr>
              <a:t>chambers</a:t>
            </a:r>
            <a:r>
              <a:rPr lang="en-US" sz="1400" dirty="0"/>
              <a:t> with </a:t>
            </a:r>
            <a:r>
              <a:rPr lang="en-US" sz="1400" dirty="0">
                <a:hlinkClick r:id="rId7" tooltip="complementary"/>
              </a:rPr>
              <a:t>complementary</a:t>
            </a:r>
            <a:r>
              <a:rPr lang="en-US" sz="1400" dirty="0"/>
              <a:t> powers and limitations designed to provide </a:t>
            </a:r>
            <a:r>
              <a:rPr lang="en-US" sz="1400" dirty="0">
                <a:hlinkClick r:id="rId8" tooltip="checks and balances"/>
              </a:rPr>
              <a:t>checks and balances</a:t>
            </a:r>
            <a:r>
              <a:rPr lang="en-US" sz="1400" dirty="0"/>
              <a:t> against one another.</a:t>
            </a:r>
          </a:p>
          <a:p>
            <a:r>
              <a:rPr lang="en-US" sz="1400" dirty="0"/>
              <a:t>(</a:t>
            </a:r>
            <a:r>
              <a:rPr lang="en-US" sz="1400" i="1" dirty="0">
                <a:hlinkClick r:id="rId9" tooltip="psychology"/>
              </a:rPr>
              <a:t>psychology</a:t>
            </a:r>
            <a:r>
              <a:rPr lang="en-US" sz="1400" dirty="0"/>
              <a:t>) The theory that the </a:t>
            </a:r>
            <a:r>
              <a:rPr lang="en-US" sz="1400" dirty="0">
                <a:hlinkClick r:id="rId10" tooltip="human"/>
              </a:rPr>
              <a:t>human</a:t>
            </a:r>
            <a:r>
              <a:rPr lang="en-US" sz="1400" dirty="0"/>
              <a:t> </a:t>
            </a:r>
            <a:r>
              <a:rPr lang="en-US" sz="1400" dirty="0">
                <a:hlinkClick r:id="rId11" tooltip="brain"/>
              </a:rPr>
              <a:t>brain</a:t>
            </a:r>
            <a:r>
              <a:rPr lang="en-US" sz="1400" dirty="0"/>
              <a:t> is </a:t>
            </a:r>
            <a:r>
              <a:rPr lang="en-US" sz="1400" dirty="0">
                <a:hlinkClick r:id="rId12" tooltip="lateralised"/>
              </a:rPr>
              <a:t>lateralised</a:t>
            </a:r>
            <a:r>
              <a:rPr lang="en-US" sz="1400" dirty="0"/>
              <a:t>, with one part assuming a </a:t>
            </a:r>
            <a:r>
              <a:rPr lang="en-US" sz="1400" dirty="0">
                <a:hlinkClick r:id="rId13" tooltip="decision-making"/>
              </a:rPr>
              <a:t>decision-making</a:t>
            </a:r>
            <a:r>
              <a:rPr lang="en-US" sz="1400" dirty="0"/>
              <a:t> role, and the other a </a:t>
            </a:r>
            <a:r>
              <a:rPr lang="en-US" sz="1400" dirty="0">
                <a:hlinkClick r:id="rId14" tooltip="follower"/>
              </a:rPr>
              <a:t>follower</a:t>
            </a:r>
            <a:r>
              <a:rPr lang="en-US" sz="1400" dirty="0"/>
              <a:t> role.</a:t>
            </a:r>
          </a:p>
          <a:p>
            <a:endParaRPr lang="en-US" sz="1400" dirty="0"/>
          </a:p>
        </p:txBody>
      </p:sp>
      <p:sp>
        <p:nvSpPr>
          <p:cNvPr id="4" name="TextBox 3"/>
          <p:cNvSpPr txBox="1"/>
          <p:nvPr/>
        </p:nvSpPr>
        <p:spPr>
          <a:xfrm>
            <a:off x="231980" y="5465252"/>
            <a:ext cx="2674130"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en.wiktionary.org</a:t>
            </a:r>
            <a:r>
              <a:rPr lang="en-US" sz="1050" dirty="0">
                <a:solidFill>
                  <a:schemeClr val="bg1"/>
                </a:solidFill>
              </a:rPr>
              <a:t>/wiki/bicameralism</a:t>
            </a:r>
          </a:p>
        </p:txBody>
      </p:sp>
      <p:sp>
        <p:nvSpPr>
          <p:cNvPr id="9" name="TextBox 8"/>
          <p:cNvSpPr txBox="1"/>
          <p:nvPr/>
        </p:nvSpPr>
        <p:spPr>
          <a:xfrm>
            <a:off x="591899" y="1722431"/>
            <a:ext cx="1935145" cy="369332"/>
          </a:xfrm>
          <a:prstGeom prst="rect">
            <a:avLst/>
          </a:prstGeom>
          <a:noFill/>
        </p:spPr>
        <p:txBody>
          <a:bodyPr wrap="none" rtlCol="0">
            <a:spAutoFit/>
          </a:bodyPr>
          <a:lstStyle/>
          <a:p>
            <a:r>
              <a:rPr lang="en-US" altLang="zh-CN" dirty="0" smtClean="0"/>
              <a:t>Wiktionary</a:t>
            </a:r>
            <a:r>
              <a:rPr lang="zh-CN" altLang="en-US" dirty="0" smtClean="0"/>
              <a:t>的解释</a:t>
            </a:r>
            <a:endParaRPr lang="en-US" dirty="0"/>
          </a:p>
        </p:txBody>
      </p:sp>
      <p:pic>
        <p:nvPicPr>
          <p:cNvPr id="10" name="Picture 9"/>
          <p:cNvPicPr>
            <a:picLocks noChangeAspect="1"/>
          </p:cNvPicPr>
          <p:nvPr/>
        </p:nvPicPr>
        <p:blipFill>
          <a:blip r:embed="rId15"/>
          <a:stretch>
            <a:fillRect/>
          </a:stretch>
        </p:blipFill>
        <p:spPr>
          <a:xfrm>
            <a:off x="5559973" y="4096634"/>
            <a:ext cx="1622534" cy="1622534"/>
          </a:xfrm>
          <a:prstGeom prst="rect">
            <a:avLst/>
          </a:prstGeom>
        </p:spPr>
      </p:pic>
    </p:spTree>
    <p:extLst>
      <p:ext uri="{BB962C8B-B14F-4D97-AF65-F5344CB8AC3E}">
        <p14:creationId xmlns:p14="http://schemas.microsoft.com/office/powerpoint/2010/main" val="17435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302173" y="-55648"/>
            <a:ext cx="10515600" cy="1325563"/>
          </a:xfrm>
        </p:spPr>
        <p:txBody>
          <a:bodyPr>
            <a:normAutofit/>
          </a:bodyPr>
          <a:lstStyle/>
          <a:p>
            <a:pPr algn="ctr"/>
            <a:r>
              <a:rPr lang="zh-CN" altLang="en-US" sz="4000" dirty="0" smtClean="0">
                <a:latin typeface="黑体"/>
                <a:ea typeface="黑体"/>
                <a:cs typeface="黑体"/>
              </a:rPr>
              <a:t>两院制</a:t>
            </a:r>
            <a:r>
              <a:rPr lang="en-US" altLang="zh-CN" sz="4000" dirty="0" smtClean="0">
                <a:latin typeface="黑体"/>
                <a:ea typeface="黑体"/>
                <a:cs typeface="黑体"/>
              </a:rPr>
              <a:t> (Bicameralism)</a:t>
            </a:r>
            <a:endParaRPr lang="en-US" sz="4000" dirty="0">
              <a:latin typeface="黑体"/>
              <a:ea typeface="黑体"/>
              <a:cs typeface="黑体"/>
            </a:endParaRPr>
          </a:p>
        </p:txBody>
      </p:sp>
      <p:sp>
        <p:nvSpPr>
          <p:cNvPr id="19458"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0"/>
                <a:cs typeface="宋体" charset="0"/>
              </a:defRPr>
            </a:lvl9pPr>
          </a:lstStyle>
          <a:p>
            <a:pPr eaLnBrk="1" hangingPunct="1"/>
            <a:fld id="{E554F9E1-F5E0-3A4B-8EF1-AC8ADE80A01D}" type="datetime1">
              <a:rPr lang="zh-CN" altLang="en-US" sz="1200">
                <a:solidFill>
                  <a:srgbClr val="898989"/>
                </a:solidFill>
              </a:rPr>
              <a:pPr eaLnBrk="1" hangingPunct="1"/>
              <a:t>2017/12/4</a:t>
            </a:fld>
            <a:endParaRPr lang="zh-CN" altLang="en-US" sz="1800"/>
          </a:p>
        </p:txBody>
      </p:sp>
      <p:sp>
        <p:nvSpPr>
          <p:cNvPr id="7" name="TextBox 6"/>
          <p:cNvSpPr txBox="1"/>
          <p:nvPr/>
        </p:nvSpPr>
        <p:spPr>
          <a:xfrm>
            <a:off x="733096" y="3875306"/>
            <a:ext cx="10649607" cy="2062103"/>
          </a:xfrm>
          <a:prstGeom prst="rect">
            <a:avLst/>
          </a:prstGeom>
          <a:noFill/>
        </p:spPr>
        <p:txBody>
          <a:bodyPr wrap="square" rtlCol="0">
            <a:spAutoFit/>
          </a:bodyPr>
          <a:lstStyle/>
          <a:p>
            <a:r>
              <a:rPr lang="zh-TW" altLang="en-US" sz="3200" dirty="0">
                <a:latin typeface="LiHei Pro Medium" charset="-120"/>
                <a:ea typeface="LiHei Pro Medium" charset="-120"/>
                <a:cs typeface="LiHei Pro Medium" charset="-120"/>
              </a:rPr>
              <a:t>兩院制起源於羅馬共和國時期，當時設有全</a:t>
            </a:r>
            <a:r>
              <a:rPr lang="zh-TW" altLang="en-US" sz="3200" dirty="0" smtClean="0">
                <a:latin typeface="LiHei Pro Medium" charset="-120"/>
                <a:ea typeface="LiHei Pro Medium" charset="-120"/>
                <a:cs typeface="LiHei Pro Medium" charset="-120"/>
              </a:rPr>
              <a:t>是</a:t>
            </a:r>
            <a:r>
              <a:rPr lang="zh-CN" altLang="en-US" sz="3200" dirty="0" smtClean="0">
                <a:latin typeface="LiHei Pro Medium" charset="-120"/>
                <a:ea typeface="LiHei Pro Medium" charset="-120"/>
                <a:cs typeface="LiHei Pro Medium" charset="-120"/>
              </a:rPr>
              <a:t>“</a:t>
            </a:r>
            <a:r>
              <a:rPr lang="zh-TW" altLang="en-US" sz="3200" dirty="0" smtClean="0">
                <a:latin typeface="LiHei Pro Medium" charset="-120"/>
                <a:ea typeface="LiHei Pro Medium" charset="-120"/>
                <a:cs typeface="LiHei Pro Medium" charset="-120"/>
              </a:rPr>
              <a:t>貴族</a:t>
            </a:r>
            <a:r>
              <a:rPr lang="zh-CN" altLang="en-US" sz="3200" dirty="0" smtClean="0">
                <a:latin typeface="LiHei Pro Medium" charset="-120"/>
                <a:ea typeface="LiHei Pro Medium" charset="-120"/>
                <a:cs typeface="LiHei Pro Medium" charset="-120"/>
              </a:rPr>
              <a:t>”</a:t>
            </a:r>
            <a:r>
              <a:rPr lang="zh-TW" altLang="en-US" sz="3200" dirty="0" smtClean="0">
                <a:latin typeface="LiHei Pro Medium" charset="-120"/>
                <a:ea typeface="LiHei Pro Medium" charset="-120"/>
                <a:cs typeface="LiHei Pro Medium" charset="-120"/>
              </a:rPr>
              <a:t>產生</a:t>
            </a:r>
            <a:r>
              <a:rPr lang="zh-TW" altLang="en-US" sz="3200" dirty="0">
                <a:latin typeface="LiHei Pro Medium" charset="-120"/>
                <a:ea typeface="LiHei Pro Medium" charset="-120"/>
                <a:cs typeface="LiHei Pro Medium" charset="-120"/>
              </a:rPr>
              <a:t>的元老院和羅馬男性公民產生</a:t>
            </a:r>
            <a:r>
              <a:rPr lang="zh-TW" altLang="en-US" sz="3200" dirty="0" smtClean="0">
                <a:latin typeface="LiHei Pro Medium" charset="-120"/>
                <a:ea typeface="LiHei Pro Medium" charset="-120"/>
                <a:cs typeface="LiHei Pro Medium" charset="-120"/>
              </a:rPr>
              <a:t>的</a:t>
            </a:r>
            <a:r>
              <a:rPr lang="zh-CN" altLang="en-US" sz="3200" dirty="0" smtClean="0">
                <a:latin typeface="LiHei Pro Medium" charset="-120"/>
                <a:ea typeface="LiHei Pro Medium" charset="-120"/>
                <a:cs typeface="LiHei Pro Medium" charset="-120"/>
              </a:rPr>
              <a:t>“</a:t>
            </a:r>
            <a:r>
              <a:rPr lang="zh-TW" altLang="en-US" sz="3200" dirty="0" smtClean="0">
                <a:latin typeface="LiHei Pro Medium" charset="-120"/>
                <a:ea typeface="LiHei Pro Medium" charset="-120"/>
                <a:cs typeface="LiHei Pro Medium" charset="-120"/>
              </a:rPr>
              <a:t>平民</a:t>
            </a:r>
            <a:r>
              <a:rPr lang="zh-CN" altLang="en-US" sz="3200" dirty="0" smtClean="0">
                <a:latin typeface="LiHei Pro Medium" charset="-120"/>
                <a:ea typeface="LiHei Pro Medium" charset="-120"/>
                <a:cs typeface="LiHei Pro Medium" charset="-120"/>
              </a:rPr>
              <a:t>”</a:t>
            </a:r>
            <a:r>
              <a:rPr lang="zh-TW" altLang="en-US" sz="3200" dirty="0" smtClean="0">
                <a:latin typeface="LiHei Pro Medium" charset="-120"/>
                <a:ea typeface="LiHei Pro Medium" charset="-120"/>
                <a:cs typeface="LiHei Pro Medium" charset="-120"/>
              </a:rPr>
              <a:t>大會</a:t>
            </a:r>
            <a:r>
              <a:rPr lang="zh-TW" altLang="en-US" sz="3200" dirty="0">
                <a:latin typeface="LiHei Pro Medium" charset="-120"/>
                <a:ea typeface="LiHei Pro Medium" charset="-120"/>
                <a:cs typeface="LiHei Pro Medium" charset="-120"/>
              </a:rPr>
              <a:t>，以互相制衡</a:t>
            </a:r>
            <a:r>
              <a:rPr lang="zh-TW" altLang="en-US" sz="3200" dirty="0" smtClean="0">
                <a:latin typeface="LiHei Pro Medium" charset="-120"/>
                <a:ea typeface="LiHei Pro Medium" charset="-120"/>
                <a:cs typeface="LiHei Pro Medium" charset="-120"/>
              </a:rPr>
              <a:t>。</a:t>
            </a:r>
            <a:endParaRPr lang="en-US" altLang="zh-TW" sz="3200" dirty="0" smtClean="0">
              <a:latin typeface="LiHei Pro Medium" charset="-120"/>
              <a:ea typeface="LiHei Pro Medium" charset="-120"/>
              <a:cs typeface="LiHei Pro Medium" charset="-120"/>
            </a:endParaRPr>
          </a:p>
          <a:p>
            <a:endParaRPr lang="en-US" sz="3200" dirty="0">
              <a:latin typeface="LiHei Pro Medium" charset="-120"/>
              <a:ea typeface="LiHei Pro Medium" charset="-120"/>
              <a:cs typeface="LiHei Pro Medium" charset="-120"/>
            </a:endParaRPr>
          </a:p>
          <a:p>
            <a:r>
              <a:rPr lang="zh-CN" altLang="en-US" sz="3200" dirty="0" smtClean="0">
                <a:latin typeface="Hei" charset="-122"/>
                <a:ea typeface="Hei" charset="-122"/>
                <a:cs typeface="Hei" charset="-122"/>
              </a:rPr>
              <a:t>  图文来自：</a:t>
            </a:r>
            <a:r>
              <a:rPr lang="zh-CN" altLang="en-US" sz="3200" b="1" cap="all" dirty="0" smtClean="0">
                <a:latin typeface="Hei" charset="-122"/>
                <a:ea typeface="Hei" charset="-122"/>
                <a:cs typeface="Hei" charset="-122"/>
              </a:rPr>
              <a:t>维基百科 </a:t>
            </a:r>
            <a:r>
              <a:rPr lang="en-US" sz="2400" dirty="0">
                <a:latin typeface="Hei" charset="-122"/>
                <a:ea typeface="Hei" charset="-122"/>
                <a:cs typeface="Hei" charset="-122"/>
              </a:rPr>
              <a:t>https://</a:t>
            </a:r>
            <a:r>
              <a:rPr lang="en-US" sz="2400" dirty="0" err="1">
                <a:latin typeface="Hei" charset="-122"/>
                <a:ea typeface="Hei" charset="-122"/>
                <a:cs typeface="Hei" charset="-122"/>
              </a:rPr>
              <a:t>zh.wikipedia.org</a:t>
            </a:r>
            <a:r>
              <a:rPr lang="en-US" sz="2400" dirty="0">
                <a:latin typeface="Hei" charset="-122"/>
                <a:ea typeface="Hei" charset="-122"/>
                <a:cs typeface="Hei" charset="-122"/>
              </a:rPr>
              <a:t>/wiki/</a:t>
            </a:r>
            <a:r>
              <a:rPr lang="en-US" sz="2400" dirty="0" smtClean="0">
                <a:latin typeface="Hei" charset="-122"/>
                <a:ea typeface="Hei" charset="-122"/>
                <a:cs typeface="Hei" charset="-122"/>
              </a:rPr>
              <a:t>兩院制</a:t>
            </a:r>
            <a:endParaRPr lang="en-US" sz="2400" dirty="0">
              <a:latin typeface="Hei" charset="-122"/>
              <a:ea typeface="Hei" charset="-122"/>
              <a:cs typeface="Hei" charset="-122"/>
            </a:endParaRPr>
          </a:p>
        </p:txBody>
      </p:sp>
      <p:pic>
        <p:nvPicPr>
          <p:cNvPr id="2" name="Picture 1"/>
          <p:cNvPicPr>
            <a:picLocks noChangeAspect="1"/>
          </p:cNvPicPr>
          <p:nvPr/>
        </p:nvPicPr>
        <p:blipFill>
          <a:blip r:embed="rId2"/>
          <a:stretch>
            <a:fillRect/>
          </a:stretch>
        </p:blipFill>
        <p:spPr>
          <a:xfrm>
            <a:off x="3167118" y="1087736"/>
            <a:ext cx="5080000" cy="2578100"/>
          </a:xfrm>
          <a:prstGeom prst="rect">
            <a:avLst/>
          </a:prstGeom>
        </p:spPr>
      </p:pic>
      <p:pic>
        <p:nvPicPr>
          <p:cNvPr id="5" name="Picture 4"/>
          <p:cNvPicPr>
            <a:picLocks noChangeAspect="1"/>
          </p:cNvPicPr>
          <p:nvPr/>
        </p:nvPicPr>
        <p:blipFill>
          <a:blip r:embed="rId3"/>
          <a:stretch>
            <a:fillRect/>
          </a:stretch>
        </p:blipFill>
        <p:spPr>
          <a:xfrm>
            <a:off x="8305363" y="1479385"/>
            <a:ext cx="2806700" cy="2019300"/>
          </a:xfrm>
          <a:prstGeom prst="rect">
            <a:avLst/>
          </a:prstGeom>
        </p:spPr>
      </p:pic>
    </p:spTree>
    <p:extLst>
      <p:ext uri="{BB962C8B-B14F-4D97-AF65-F5344CB8AC3E}">
        <p14:creationId xmlns:p14="http://schemas.microsoft.com/office/powerpoint/2010/main" val="976369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302173" y="-55648"/>
            <a:ext cx="10515600" cy="1325563"/>
          </a:xfrm>
        </p:spPr>
        <p:txBody>
          <a:bodyPr>
            <a:normAutofit/>
          </a:bodyPr>
          <a:lstStyle/>
          <a:p>
            <a:pPr algn="ctr"/>
            <a:r>
              <a:rPr lang="zh-CN" altLang="en-US" sz="4000" dirty="0" smtClean="0">
                <a:latin typeface="黑体"/>
                <a:ea typeface="黑体"/>
                <a:cs typeface="黑体"/>
              </a:rPr>
              <a:t>（二分心智）的电视剧</a:t>
            </a:r>
            <a:endParaRPr lang="en-US" sz="4000" dirty="0">
              <a:latin typeface="黑体"/>
              <a:ea typeface="黑体"/>
              <a:cs typeface="黑体"/>
            </a:endParaRPr>
          </a:p>
        </p:txBody>
      </p:sp>
      <p:sp>
        <p:nvSpPr>
          <p:cNvPr id="19458"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0"/>
                <a:cs typeface="宋体" charset="0"/>
              </a:defRPr>
            </a:lvl9pPr>
          </a:lstStyle>
          <a:p>
            <a:pPr eaLnBrk="1" hangingPunct="1"/>
            <a:fld id="{E554F9E1-F5E0-3A4B-8EF1-AC8ADE80A01D}" type="datetime1">
              <a:rPr lang="zh-CN" altLang="en-US" sz="1200">
                <a:solidFill>
                  <a:srgbClr val="898989"/>
                </a:solidFill>
              </a:rPr>
              <a:pPr eaLnBrk="1" hangingPunct="1"/>
              <a:t>2017/12/4</a:t>
            </a:fld>
            <a:endParaRPr lang="zh-CN" altLang="en-US" sz="1800"/>
          </a:p>
        </p:txBody>
      </p:sp>
      <p:sp>
        <p:nvSpPr>
          <p:cNvPr id="4" name="TextBox 3"/>
          <p:cNvSpPr txBox="1"/>
          <p:nvPr/>
        </p:nvSpPr>
        <p:spPr>
          <a:xfrm>
            <a:off x="3879070" y="5894685"/>
            <a:ext cx="4992072" cy="461665"/>
          </a:xfrm>
          <a:prstGeom prst="rect">
            <a:avLst/>
          </a:prstGeom>
          <a:noFill/>
        </p:spPr>
        <p:txBody>
          <a:bodyPr wrap="none" rtlCol="0">
            <a:spAutoFit/>
          </a:bodyPr>
          <a:lstStyle/>
          <a:p>
            <a:r>
              <a:rPr lang="en-US" sz="2400" dirty="0"/>
              <a:t>https://</a:t>
            </a:r>
            <a:r>
              <a:rPr lang="en-US" sz="2400" dirty="0" err="1"/>
              <a:t>kknews.cc</a:t>
            </a:r>
            <a:r>
              <a:rPr lang="en-US" sz="2400" dirty="0"/>
              <a:t>/news/ele8m4.html</a:t>
            </a:r>
          </a:p>
        </p:txBody>
      </p:sp>
      <p:pic>
        <p:nvPicPr>
          <p:cNvPr id="5" name="Picture 4"/>
          <p:cNvPicPr>
            <a:picLocks noChangeAspect="1"/>
          </p:cNvPicPr>
          <p:nvPr/>
        </p:nvPicPr>
        <p:blipFill>
          <a:blip r:embed="rId2"/>
          <a:stretch>
            <a:fillRect/>
          </a:stretch>
        </p:blipFill>
        <p:spPr>
          <a:xfrm>
            <a:off x="388882" y="1560619"/>
            <a:ext cx="4957379" cy="4043362"/>
          </a:xfrm>
          <a:prstGeom prst="rect">
            <a:avLst/>
          </a:prstGeom>
        </p:spPr>
      </p:pic>
      <p:pic>
        <p:nvPicPr>
          <p:cNvPr id="6" name="Picture 5"/>
          <p:cNvPicPr>
            <a:picLocks noChangeAspect="1"/>
          </p:cNvPicPr>
          <p:nvPr/>
        </p:nvPicPr>
        <p:blipFill>
          <a:blip r:embed="rId3"/>
          <a:stretch>
            <a:fillRect/>
          </a:stretch>
        </p:blipFill>
        <p:spPr>
          <a:xfrm>
            <a:off x="5609019" y="1560619"/>
            <a:ext cx="6469379" cy="4043362"/>
          </a:xfrm>
          <a:prstGeom prst="rect">
            <a:avLst/>
          </a:prstGeom>
        </p:spPr>
      </p:pic>
    </p:spTree>
    <p:extLst>
      <p:ext uri="{BB962C8B-B14F-4D97-AF65-F5344CB8AC3E}">
        <p14:creationId xmlns:p14="http://schemas.microsoft.com/office/powerpoint/2010/main" val="926631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302173" y="-55648"/>
            <a:ext cx="10515600" cy="1325563"/>
          </a:xfrm>
        </p:spPr>
        <p:txBody>
          <a:bodyPr>
            <a:normAutofit/>
          </a:bodyPr>
          <a:lstStyle/>
          <a:p>
            <a:pPr algn="ctr"/>
            <a:r>
              <a:rPr lang="zh-CN" altLang="en-US" sz="4000" dirty="0" smtClean="0">
                <a:latin typeface="黑体"/>
                <a:ea typeface="黑体"/>
                <a:cs typeface="黑体"/>
              </a:rPr>
              <a:t>（二分心智）的电视剧</a:t>
            </a:r>
            <a:endParaRPr lang="en-US" sz="4000" dirty="0">
              <a:latin typeface="黑体"/>
              <a:ea typeface="黑体"/>
              <a:cs typeface="黑体"/>
            </a:endParaRPr>
          </a:p>
        </p:txBody>
      </p:sp>
      <p:sp>
        <p:nvSpPr>
          <p:cNvPr id="19458"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Arial" charset="0"/>
                <a:ea typeface="宋体" charset="0"/>
                <a:cs typeface="宋体" charset="0"/>
              </a:defRPr>
            </a:lvl9pPr>
          </a:lstStyle>
          <a:p>
            <a:pPr eaLnBrk="1" hangingPunct="1"/>
            <a:fld id="{E554F9E1-F5E0-3A4B-8EF1-AC8ADE80A01D}" type="datetime1">
              <a:rPr lang="zh-CN" altLang="en-US" sz="1200">
                <a:solidFill>
                  <a:srgbClr val="898989"/>
                </a:solidFill>
              </a:rPr>
              <a:pPr eaLnBrk="1" hangingPunct="1"/>
              <a:t>2017/12/4</a:t>
            </a:fld>
            <a:endParaRPr lang="zh-CN" altLang="en-US" sz="1800"/>
          </a:p>
        </p:txBody>
      </p:sp>
      <p:sp>
        <p:nvSpPr>
          <p:cNvPr id="4" name="TextBox 3"/>
          <p:cNvSpPr txBox="1"/>
          <p:nvPr/>
        </p:nvSpPr>
        <p:spPr>
          <a:xfrm>
            <a:off x="5255925" y="5253554"/>
            <a:ext cx="4992072" cy="461665"/>
          </a:xfrm>
          <a:prstGeom prst="rect">
            <a:avLst/>
          </a:prstGeom>
          <a:noFill/>
        </p:spPr>
        <p:txBody>
          <a:bodyPr wrap="none" rtlCol="0">
            <a:spAutoFit/>
          </a:bodyPr>
          <a:lstStyle/>
          <a:p>
            <a:r>
              <a:rPr lang="en-US" sz="2400" dirty="0"/>
              <a:t>https://</a:t>
            </a:r>
            <a:r>
              <a:rPr lang="en-US" sz="2400" dirty="0" err="1"/>
              <a:t>kknews.cc</a:t>
            </a:r>
            <a:r>
              <a:rPr lang="en-US" sz="2400" dirty="0"/>
              <a:t>/news/ele8m4.html</a:t>
            </a:r>
          </a:p>
        </p:txBody>
      </p:sp>
      <p:sp>
        <p:nvSpPr>
          <p:cNvPr id="7" name="TextBox 6"/>
          <p:cNvSpPr txBox="1"/>
          <p:nvPr/>
        </p:nvSpPr>
        <p:spPr>
          <a:xfrm>
            <a:off x="838200" y="2228294"/>
            <a:ext cx="10649607" cy="4031873"/>
          </a:xfrm>
          <a:prstGeom prst="rect">
            <a:avLst/>
          </a:prstGeom>
          <a:noFill/>
        </p:spPr>
        <p:txBody>
          <a:bodyPr wrap="square" rtlCol="0">
            <a:spAutoFit/>
          </a:bodyPr>
          <a:lstStyle/>
          <a:p>
            <a:r>
              <a:rPr lang="en-US" altLang="zh-CN" sz="3200" dirty="0" smtClean="0"/>
              <a:t>Julian Jaynes </a:t>
            </a:r>
            <a:r>
              <a:rPr lang="zh-TW" altLang="en-US" sz="3200" dirty="0" smtClean="0"/>
              <a:t>認為，</a:t>
            </a:r>
            <a:r>
              <a:rPr lang="en-US" altLang="zh-TW" sz="3200" dirty="0" smtClean="0"/>
              <a:t>3000~4000 </a:t>
            </a:r>
            <a:r>
              <a:rPr lang="zh-TW" altLang="en-US" sz="3200" dirty="0" smtClean="0"/>
              <a:t>年</a:t>
            </a:r>
            <a:r>
              <a:rPr lang="zh-CN" altLang="en-US" sz="3200" dirty="0" smtClean="0"/>
              <a:t>前</a:t>
            </a:r>
            <a:r>
              <a:rPr lang="zh-TW" altLang="en-US" sz="3200" dirty="0" smtClean="0"/>
              <a:t>，人類一直</a:t>
            </a:r>
            <a:r>
              <a:rPr lang="zh-TW" altLang="en-US" sz="3200" dirty="0"/>
              <a:t>處於無意識狀態</a:t>
            </a:r>
            <a:r>
              <a:rPr lang="zh-TW" altLang="en-US" sz="3200" dirty="0" smtClean="0"/>
              <a:t>。這些</a:t>
            </a:r>
            <a:r>
              <a:rPr lang="zh-TW" altLang="en-US" sz="3200" dirty="0"/>
              <a:t>沒有意識的人類一切行為都只依賴於二分心智：一半大腦會聽到來自另一半大腦的聲音</a:t>
            </a:r>
            <a:r>
              <a:rPr lang="zh-TW" altLang="en-US" sz="3200" dirty="0" smtClean="0"/>
              <a:t>，</a:t>
            </a:r>
            <a:endParaRPr lang="en-US" altLang="zh-TW" sz="3200" dirty="0" smtClean="0"/>
          </a:p>
          <a:p>
            <a:r>
              <a:rPr lang="zh-TW" altLang="en-US" sz="3200" dirty="0" smtClean="0"/>
              <a:t>這</a:t>
            </a:r>
            <a:r>
              <a:rPr lang="zh-TW" altLang="en-US" sz="3200" dirty="0"/>
              <a:t>個聲音會對控制行動的另一半大腦下達命令</a:t>
            </a:r>
            <a:r>
              <a:rPr lang="zh-TW" altLang="en-US" sz="3200" dirty="0" smtClean="0"/>
              <a:t>，</a:t>
            </a:r>
            <a:endParaRPr lang="en-US" altLang="zh-TW" sz="3200" dirty="0" smtClean="0"/>
          </a:p>
          <a:p>
            <a:r>
              <a:rPr lang="zh-TW" altLang="en-US" sz="3200" dirty="0" smtClean="0"/>
              <a:t>而</a:t>
            </a:r>
            <a:r>
              <a:rPr lang="zh-TW" altLang="en-US" sz="3200" dirty="0"/>
              <a:t>聽到這種聲音的人類就把它視為了「神的聲音」</a:t>
            </a:r>
            <a:r>
              <a:rPr lang="zh-TW" altLang="en-US" sz="3200" dirty="0" smtClean="0"/>
              <a:t>。</a:t>
            </a:r>
            <a:endParaRPr lang="en-US" altLang="zh-TW" sz="3200" dirty="0" smtClean="0"/>
          </a:p>
          <a:p>
            <a:endParaRPr lang="en-US" sz="3200" dirty="0"/>
          </a:p>
          <a:p>
            <a:r>
              <a:rPr lang="zh-CN" altLang="en-US" sz="3200" dirty="0" smtClean="0"/>
              <a:t>  文字截取自：</a:t>
            </a:r>
            <a:r>
              <a:rPr lang="zh-CN" altLang="en-US" sz="3200" b="1" cap="all" dirty="0">
                <a:hlinkClick r:id="rId2" tooltip="KKNews"/>
              </a:rPr>
              <a:t>每日</a:t>
            </a:r>
            <a:r>
              <a:rPr lang="zh-CN" altLang="en-US" sz="3200" b="1" cap="all" dirty="0" smtClean="0">
                <a:hlinkClick r:id="rId2" tooltip="KKNews"/>
              </a:rPr>
              <a:t>頭條</a:t>
            </a:r>
            <a:endParaRPr lang="zh-CN" altLang="en-US" sz="3200" b="1" cap="all" dirty="0">
              <a:hlinkClick r:id="rId2" tooltip="KKNews"/>
            </a:endParaRPr>
          </a:p>
          <a:p>
            <a:endParaRPr lang="en-US" sz="3200" dirty="0"/>
          </a:p>
        </p:txBody>
      </p:sp>
    </p:spTree>
    <p:extLst>
      <p:ext uri="{BB962C8B-B14F-4D97-AF65-F5344CB8AC3E}">
        <p14:creationId xmlns:p14="http://schemas.microsoft.com/office/powerpoint/2010/main" val="343960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13693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smtClean="0"/>
              <a:t>会议与问题追踪的软件 </a:t>
            </a:r>
            <a:endParaRPr lang="en-US" dirty="0"/>
          </a:p>
        </p:txBody>
      </p:sp>
      <p:pic>
        <p:nvPicPr>
          <p:cNvPr id="2" name="Picture 1"/>
          <p:cNvPicPr>
            <a:picLocks noChangeAspect="1"/>
          </p:cNvPicPr>
          <p:nvPr/>
        </p:nvPicPr>
        <p:blipFill>
          <a:blip r:embed="rId2"/>
          <a:stretch>
            <a:fillRect/>
          </a:stretch>
        </p:blipFill>
        <p:spPr>
          <a:xfrm>
            <a:off x="240881" y="1028003"/>
            <a:ext cx="11951119" cy="5507722"/>
          </a:xfrm>
          <a:prstGeom prst="rect">
            <a:avLst/>
          </a:prstGeom>
        </p:spPr>
      </p:pic>
      <p:pic>
        <p:nvPicPr>
          <p:cNvPr id="3" name="Picture 2"/>
          <p:cNvPicPr>
            <a:picLocks noChangeAspect="1"/>
          </p:cNvPicPr>
          <p:nvPr/>
        </p:nvPicPr>
        <p:blipFill>
          <a:blip r:embed="rId3"/>
          <a:stretch>
            <a:fillRect/>
          </a:stretch>
        </p:blipFill>
        <p:spPr>
          <a:xfrm>
            <a:off x="4745181" y="3052848"/>
            <a:ext cx="1892531" cy="1892531"/>
          </a:xfrm>
          <a:prstGeom prst="rect">
            <a:avLst/>
          </a:prstGeom>
        </p:spPr>
      </p:pic>
    </p:spTree>
    <p:extLst>
      <p:ext uri="{BB962C8B-B14F-4D97-AF65-F5344CB8AC3E}">
        <p14:creationId xmlns:p14="http://schemas.microsoft.com/office/powerpoint/2010/main" val="4258901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912" y="0"/>
            <a:ext cx="11092176" cy="1059960"/>
          </a:xfrm>
        </p:spPr>
        <p:txBody>
          <a:bodyPr>
            <a:normAutofit/>
          </a:bodyPr>
          <a:lstStyle/>
          <a:p>
            <a:r>
              <a:rPr lang="zh-CN" altLang="en-US" sz="4800" b="1" dirty="0"/>
              <a:t>复杂系统的设计策略</a:t>
            </a:r>
            <a:endParaRPr lang="it-IT" altLang="zh-CN" sz="4800" b="1" dirty="0"/>
          </a:p>
        </p:txBody>
      </p:sp>
      <p:sp>
        <p:nvSpPr>
          <p:cNvPr id="3" name="TextBox 2"/>
          <p:cNvSpPr txBox="1"/>
          <p:nvPr/>
        </p:nvSpPr>
        <p:spPr>
          <a:xfrm>
            <a:off x="1412789" y="3655677"/>
            <a:ext cx="9366423" cy="1221168"/>
          </a:xfrm>
          <a:prstGeom prst="rect">
            <a:avLst/>
          </a:prstGeom>
          <a:noFill/>
        </p:spPr>
        <p:txBody>
          <a:bodyPr wrap="square" rtlCol="0">
            <a:spAutoFit/>
          </a:bodyPr>
          <a:lstStyle/>
          <a:p>
            <a:r>
              <a:rPr lang="en-US" altLang="zh-CN" sz="1467" dirty="0">
                <a:latin typeface="+mn-ea"/>
              </a:rPr>
              <a:t>Abstract: Engaging students in large system development projects is an important educational objective, since it exposes design and programming challenges that come to play only with scale. Alas, large scale system projects can be monstrously complex – to the extent of being infeasible in academic settings. We describe a set of principles and a framework that enable students to develop large-scale systems, e.g. a complete hardware platform or a compiler, in several semester weeks. </a:t>
            </a:r>
            <a:endParaRPr lang="zh-CN" altLang="en-US" sz="1467" dirty="0">
              <a:latin typeface="+mn-ea"/>
            </a:endParaRPr>
          </a:p>
        </p:txBody>
      </p:sp>
      <p:pic>
        <p:nvPicPr>
          <p:cNvPr id="5" name="Picture 4"/>
          <p:cNvPicPr>
            <a:picLocks noChangeAspect="1"/>
          </p:cNvPicPr>
          <p:nvPr/>
        </p:nvPicPr>
        <p:blipFill>
          <a:blip r:embed="rId3"/>
          <a:stretch>
            <a:fillRect/>
          </a:stretch>
        </p:blipFill>
        <p:spPr>
          <a:xfrm>
            <a:off x="2391012" y="1059960"/>
            <a:ext cx="7409973" cy="2161707"/>
          </a:xfrm>
          <a:prstGeom prst="rect">
            <a:avLst/>
          </a:prstGeom>
        </p:spPr>
      </p:pic>
      <p:sp>
        <p:nvSpPr>
          <p:cNvPr id="6" name="TextBox 5"/>
          <p:cNvSpPr txBox="1"/>
          <p:nvPr/>
        </p:nvSpPr>
        <p:spPr>
          <a:xfrm>
            <a:off x="2263193" y="5704664"/>
            <a:ext cx="8183651" cy="666786"/>
          </a:xfrm>
          <a:prstGeom prst="rect">
            <a:avLst/>
          </a:prstGeom>
          <a:noFill/>
        </p:spPr>
        <p:txBody>
          <a:bodyPr wrap="none" rtlCol="0">
            <a:spAutoFit/>
          </a:bodyPr>
          <a:lstStyle/>
          <a:p>
            <a:r>
              <a:rPr lang="en-US" altLang="zh-CN" sz="3733" dirty="0"/>
              <a:t>Modularity, Abstraction, Staging, Focus</a:t>
            </a:r>
            <a:endParaRPr lang="en-US" sz="3733" dirty="0"/>
          </a:p>
        </p:txBody>
      </p:sp>
    </p:spTree>
    <p:extLst>
      <p:ext uri="{BB962C8B-B14F-4D97-AF65-F5344CB8AC3E}">
        <p14:creationId xmlns:p14="http://schemas.microsoft.com/office/powerpoint/2010/main" val="1307976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The Four Rules of Systems Engineering</a:t>
            </a:r>
            <a:endParaRPr lang="en-US" dirty="0"/>
          </a:p>
        </p:txBody>
      </p:sp>
      <p:sp>
        <p:nvSpPr>
          <p:cNvPr id="3" name="Content Placeholder 2"/>
          <p:cNvSpPr>
            <a:spLocks noGrp="1"/>
          </p:cNvSpPr>
          <p:nvPr>
            <p:ph idx="1"/>
          </p:nvPr>
        </p:nvSpPr>
        <p:spPr>
          <a:xfrm>
            <a:off x="838200" y="1825624"/>
            <a:ext cx="10515600" cy="4530726"/>
          </a:xfrm>
        </p:spPr>
        <p:txBody>
          <a:bodyPr>
            <a:noAutofit/>
          </a:bodyPr>
          <a:lstStyle/>
          <a:p>
            <a:r>
              <a:rPr lang="en-US" sz="3600" b="1" i="1" dirty="0" smtClean="0"/>
              <a:t>Focus</a:t>
            </a:r>
            <a:r>
              <a:rPr lang="en-US" sz="3600" dirty="0" smtClean="0"/>
              <a:t> </a:t>
            </a:r>
            <a:r>
              <a:rPr lang="mr-IN" sz="3600" dirty="0" smtClean="0"/>
              <a:t>–</a:t>
            </a:r>
            <a:r>
              <a:rPr lang="en-US" sz="3600" dirty="0" smtClean="0"/>
              <a:t> Placing efforts on things that matters</a:t>
            </a:r>
          </a:p>
          <a:p>
            <a:r>
              <a:rPr lang="en-US" sz="3600" b="1" i="1" dirty="0" smtClean="0"/>
              <a:t>Staging</a:t>
            </a:r>
            <a:r>
              <a:rPr lang="en-US" sz="3600" dirty="0" smtClean="0"/>
              <a:t> </a:t>
            </a:r>
            <a:r>
              <a:rPr lang="mr-IN" sz="3600" dirty="0" smtClean="0"/>
              <a:t>–</a:t>
            </a:r>
            <a:r>
              <a:rPr lang="en-US" sz="3600" dirty="0" smtClean="0"/>
              <a:t> Set up priority and periodic strategic goals</a:t>
            </a:r>
          </a:p>
          <a:p>
            <a:r>
              <a:rPr lang="en-US" sz="3600" b="1" i="1" dirty="0" smtClean="0"/>
              <a:t>Abstraction</a:t>
            </a:r>
            <a:r>
              <a:rPr lang="en-US" sz="3600" dirty="0" smtClean="0"/>
              <a:t> </a:t>
            </a:r>
            <a:r>
              <a:rPr lang="mr-IN" sz="3600" dirty="0" smtClean="0"/>
              <a:t>–</a:t>
            </a:r>
            <a:r>
              <a:rPr lang="en-US" sz="3600" dirty="0" smtClean="0"/>
              <a:t> Reduce unnecessary details by categorized/symbolized conditions </a:t>
            </a:r>
          </a:p>
          <a:p>
            <a:r>
              <a:rPr lang="en-US" sz="3600" b="1" i="1" dirty="0" smtClean="0"/>
              <a:t>Modularization</a:t>
            </a:r>
            <a:r>
              <a:rPr lang="en-US" sz="3600" dirty="0" smtClean="0"/>
              <a:t> </a:t>
            </a:r>
            <a:r>
              <a:rPr lang="mr-IN" sz="3600" dirty="0" smtClean="0"/>
              <a:t>–</a:t>
            </a:r>
            <a:r>
              <a:rPr lang="en-US" sz="3600" dirty="0" smtClean="0"/>
              <a:t> Manage complexity by isolation</a:t>
            </a:r>
            <a:endParaRPr lang="en-US" sz="3600" dirty="0"/>
          </a:p>
        </p:txBody>
      </p:sp>
      <p:sp>
        <p:nvSpPr>
          <p:cNvPr id="4" name="Slide Number Placeholder 3"/>
          <p:cNvSpPr>
            <a:spLocks noGrp="1"/>
          </p:cNvSpPr>
          <p:nvPr>
            <p:ph type="sldNum" sz="quarter" idx="12"/>
          </p:nvPr>
        </p:nvSpPr>
        <p:spPr/>
        <p:txBody>
          <a:bodyPr/>
          <a:lstStyle/>
          <a:p>
            <a:fld id="{34F1E86F-CBF7-4DF7-824A-AB405C555AAE}" type="slidenum">
              <a:rPr lang="zh-CN" altLang="en-US" smtClean="0"/>
              <a:pPr/>
              <a:t>57</a:t>
            </a:fld>
            <a:endParaRPr lang="zh-CN" altLang="en-US" dirty="0"/>
          </a:p>
        </p:txBody>
      </p:sp>
    </p:spTree>
    <p:extLst>
      <p:ext uri="{BB962C8B-B14F-4D97-AF65-F5344CB8AC3E}">
        <p14:creationId xmlns:p14="http://schemas.microsoft.com/office/powerpoint/2010/main" val="19612433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1"/>
            <a:ext cx="10515600" cy="765727"/>
          </a:xfrm>
        </p:spPr>
        <p:txBody>
          <a:bodyPr>
            <a:normAutofit/>
          </a:bodyPr>
          <a:lstStyle/>
          <a:p>
            <a:pPr algn="ctr"/>
            <a:r>
              <a:rPr lang="zh-CN" altLang="en-US" sz="4800" dirty="0" smtClean="0">
                <a:latin typeface="Hei" charset="-122"/>
                <a:ea typeface="Hei" charset="-122"/>
                <a:cs typeface="Hei" charset="-122"/>
              </a:rPr>
              <a:t>正在进行的研发工作</a:t>
            </a:r>
            <a:endParaRPr lang="en-US" sz="4800" dirty="0">
              <a:latin typeface="Hei" charset="-122"/>
              <a:ea typeface="Hei" charset="-122"/>
              <a:cs typeface="Hei" charset="-122"/>
            </a:endParaRPr>
          </a:p>
        </p:txBody>
      </p:sp>
      <p:sp>
        <p:nvSpPr>
          <p:cNvPr id="4" name="Slide Number Placeholder 3"/>
          <p:cNvSpPr>
            <a:spLocks noGrp="1"/>
          </p:cNvSpPr>
          <p:nvPr>
            <p:ph type="sldNum" sz="quarter" idx="12"/>
          </p:nvPr>
        </p:nvSpPr>
        <p:spPr/>
        <p:txBody>
          <a:bodyPr/>
          <a:lstStyle/>
          <a:p>
            <a:pPr algn="ctr"/>
            <a:fld id="{34F1E86F-CBF7-4DF7-824A-AB405C555AAE}" type="slidenum">
              <a:rPr lang="zh-CN" altLang="en-US" smtClean="0"/>
              <a:pPr algn="ctr"/>
              <a:t>58</a:t>
            </a:fld>
            <a:endParaRPr lang="zh-CN" altLang="en-US"/>
          </a:p>
        </p:txBody>
      </p:sp>
      <p:grpSp>
        <p:nvGrpSpPr>
          <p:cNvPr id="5" name="Group 4"/>
          <p:cNvGrpSpPr/>
          <p:nvPr/>
        </p:nvGrpSpPr>
        <p:grpSpPr>
          <a:xfrm>
            <a:off x="2977406" y="884188"/>
            <a:ext cx="6237187" cy="5973812"/>
            <a:chOff x="203279" y="854692"/>
            <a:chExt cx="6237187" cy="5973812"/>
          </a:xfrm>
        </p:grpSpPr>
        <p:pic>
          <p:nvPicPr>
            <p:cNvPr id="3" name="Picture 2"/>
            <p:cNvPicPr>
              <a:picLocks noChangeAspect="1"/>
            </p:cNvPicPr>
            <p:nvPr/>
          </p:nvPicPr>
          <p:blipFill>
            <a:blip r:embed="rId2"/>
            <a:stretch>
              <a:fillRect/>
            </a:stretch>
          </p:blipFill>
          <p:spPr>
            <a:xfrm>
              <a:off x="203279" y="854692"/>
              <a:ext cx="6237187" cy="5973812"/>
            </a:xfrm>
            <a:prstGeom prst="rect">
              <a:avLst/>
            </a:prstGeom>
          </p:spPr>
        </p:pic>
        <p:sp>
          <p:nvSpPr>
            <p:cNvPr id="10" name="TextBox 9"/>
            <p:cNvSpPr txBox="1"/>
            <p:nvPr/>
          </p:nvSpPr>
          <p:spPr>
            <a:xfrm>
              <a:off x="4796766" y="6233803"/>
              <a:ext cx="1107996" cy="369332"/>
            </a:xfrm>
            <a:prstGeom prst="rect">
              <a:avLst/>
            </a:prstGeom>
            <a:noFill/>
          </p:spPr>
          <p:txBody>
            <a:bodyPr wrap="none" rtlCol="0">
              <a:spAutoFit/>
            </a:bodyPr>
            <a:lstStyle/>
            <a:p>
              <a:r>
                <a:rPr lang="zh-CN" altLang="en-US" dirty="0" smtClean="0">
                  <a:latin typeface="LiHei Pro Medium" charset="-120"/>
                  <a:ea typeface="LiHei Pro Medium" charset="-120"/>
                  <a:cs typeface="LiHei Pro Medium" charset="-120"/>
                </a:rPr>
                <a:t>基因演化</a:t>
              </a:r>
              <a:endParaRPr lang="en-US" dirty="0">
                <a:latin typeface="LiHei Pro Medium" charset="-120"/>
                <a:ea typeface="LiHei Pro Medium" charset="-120"/>
                <a:cs typeface="LiHei Pro Medium" charset="-120"/>
              </a:endParaRPr>
            </a:p>
          </p:txBody>
        </p:sp>
        <p:sp>
          <p:nvSpPr>
            <p:cNvPr id="11" name="TextBox 10"/>
            <p:cNvSpPr txBox="1"/>
            <p:nvPr/>
          </p:nvSpPr>
          <p:spPr>
            <a:xfrm>
              <a:off x="5160886" y="2259213"/>
              <a:ext cx="1107996" cy="369332"/>
            </a:xfrm>
            <a:prstGeom prst="rect">
              <a:avLst/>
            </a:prstGeom>
            <a:noFill/>
          </p:spPr>
          <p:txBody>
            <a:bodyPr wrap="none" rtlCol="0">
              <a:spAutoFit/>
            </a:bodyPr>
            <a:lstStyle/>
            <a:p>
              <a:r>
                <a:rPr lang="zh-CN" altLang="en-US" smtClean="0">
                  <a:latin typeface="Hei" charset="-122"/>
                  <a:ea typeface="Hei" charset="-122"/>
                  <a:cs typeface="Hei" charset="-122"/>
                </a:rPr>
                <a:t>神经网络</a:t>
              </a:r>
              <a:endParaRPr lang="en-US" dirty="0">
                <a:latin typeface="Hei" charset="-122"/>
                <a:ea typeface="Hei" charset="-122"/>
                <a:cs typeface="Hei" charset="-122"/>
              </a:endParaRPr>
            </a:p>
          </p:txBody>
        </p:sp>
        <p:sp>
          <p:nvSpPr>
            <p:cNvPr id="12" name="TextBox 11"/>
            <p:cNvSpPr txBox="1"/>
            <p:nvPr/>
          </p:nvSpPr>
          <p:spPr>
            <a:xfrm>
              <a:off x="2813550" y="1414570"/>
              <a:ext cx="1107996" cy="369332"/>
            </a:xfrm>
            <a:prstGeom prst="rect">
              <a:avLst/>
            </a:prstGeom>
            <a:noFill/>
          </p:spPr>
          <p:txBody>
            <a:bodyPr wrap="none" rtlCol="0">
              <a:spAutoFit/>
            </a:bodyPr>
            <a:lstStyle/>
            <a:p>
              <a:r>
                <a:rPr lang="zh-CN" altLang="en-US" dirty="0" smtClean="0">
                  <a:latin typeface="Hei" charset="-122"/>
                  <a:ea typeface="Hei" charset="-122"/>
                  <a:cs typeface="Hei" charset="-122"/>
                </a:rPr>
                <a:t>符号逻辑</a:t>
              </a:r>
              <a:endParaRPr lang="en-US" dirty="0">
                <a:latin typeface="Hei" charset="-122"/>
                <a:ea typeface="Hei" charset="-122"/>
                <a:cs typeface="Hei" charset="-122"/>
              </a:endParaRPr>
            </a:p>
          </p:txBody>
        </p:sp>
        <p:sp>
          <p:nvSpPr>
            <p:cNvPr id="13" name="TextBox 12"/>
            <p:cNvSpPr txBox="1"/>
            <p:nvPr/>
          </p:nvSpPr>
          <p:spPr>
            <a:xfrm>
              <a:off x="609076" y="6268997"/>
              <a:ext cx="1107996" cy="369332"/>
            </a:xfrm>
            <a:prstGeom prst="rect">
              <a:avLst/>
            </a:prstGeom>
            <a:noFill/>
          </p:spPr>
          <p:txBody>
            <a:bodyPr wrap="none" rtlCol="0">
              <a:spAutoFit/>
            </a:bodyPr>
            <a:lstStyle/>
            <a:p>
              <a:r>
                <a:rPr lang="zh-CN" altLang="en-US" dirty="0">
                  <a:latin typeface="Hei" charset="-122"/>
                  <a:ea typeface="Hei" charset="-122"/>
                  <a:cs typeface="Hei" charset="-122"/>
                </a:rPr>
                <a:t>因果概率</a:t>
              </a:r>
              <a:endParaRPr lang="en-US" dirty="0">
                <a:latin typeface="Hei" charset="-122"/>
                <a:ea typeface="Hei" charset="-122"/>
                <a:cs typeface="Hei" charset="-122"/>
              </a:endParaRPr>
            </a:p>
          </p:txBody>
        </p:sp>
        <p:sp>
          <p:nvSpPr>
            <p:cNvPr id="14" name="TextBox 13"/>
            <p:cNvSpPr txBox="1"/>
            <p:nvPr/>
          </p:nvSpPr>
          <p:spPr>
            <a:xfrm>
              <a:off x="395006" y="2261923"/>
              <a:ext cx="1107996" cy="369332"/>
            </a:xfrm>
            <a:prstGeom prst="rect">
              <a:avLst/>
            </a:prstGeom>
            <a:noFill/>
          </p:spPr>
          <p:txBody>
            <a:bodyPr wrap="none" rtlCol="0">
              <a:spAutoFit/>
            </a:bodyPr>
            <a:lstStyle/>
            <a:p>
              <a:r>
                <a:rPr lang="zh-CN" altLang="en-US" smtClean="0">
                  <a:latin typeface="Hei" charset="-122"/>
                  <a:ea typeface="Hei" charset="-122"/>
                  <a:cs typeface="Hei" charset="-122"/>
                </a:rPr>
                <a:t>类比认知</a:t>
              </a:r>
              <a:endParaRPr lang="en-US" dirty="0">
                <a:latin typeface="Hei" charset="-122"/>
                <a:ea typeface="Hei" charset="-122"/>
                <a:cs typeface="Hei" charset="-122"/>
              </a:endParaRPr>
            </a:p>
          </p:txBody>
        </p:sp>
      </p:grpSp>
      <p:sp>
        <p:nvSpPr>
          <p:cNvPr id="6" name="Oval 5"/>
          <p:cNvSpPr/>
          <p:nvPr/>
        </p:nvSpPr>
        <p:spPr>
          <a:xfrm>
            <a:off x="5543433" y="3408666"/>
            <a:ext cx="958550" cy="954351"/>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p:cNvSpPr/>
          <p:nvPr/>
        </p:nvSpPr>
        <p:spPr>
          <a:xfrm>
            <a:off x="9300910" y="3709562"/>
            <a:ext cx="2745658" cy="1595268"/>
          </a:xfrm>
          <a:prstGeom prst="wedgeRoundRectCallout">
            <a:avLst>
              <a:gd name="adj1" fmla="val -153136"/>
              <a:gd name="adj2" fmla="val -36046"/>
              <a:gd name="adj3" fmla="val 16667"/>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Tensor and</a:t>
            </a:r>
          </a:p>
          <a:p>
            <a:pPr algn="ctr"/>
            <a:r>
              <a:rPr lang="en-US" sz="2800" dirty="0" smtClean="0"/>
              <a:t>Tensor Calculus</a:t>
            </a:r>
            <a:endParaRPr lang="en-US" sz="2800" dirty="0"/>
          </a:p>
        </p:txBody>
      </p:sp>
      <p:pic>
        <p:nvPicPr>
          <p:cNvPr id="15" name="Picture 14"/>
          <p:cNvPicPr>
            <a:picLocks noChangeAspect="1"/>
          </p:cNvPicPr>
          <p:nvPr/>
        </p:nvPicPr>
        <p:blipFill>
          <a:blip r:embed="rId3"/>
          <a:stretch>
            <a:fillRect/>
          </a:stretch>
        </p:blipFill>
        <p:spPr>
          <a:xfrm>
            <a:off x="776548" y="3549665"/>
            <a:ext cx="2114541" cy="3171810"/>
          </a:xfrm>
          <a:prstGeom prst="rect">
            <a:avLst/>
          </a:prstGeom>
        </p:spPr>
      </p:pic>
      <p:pic>
        <p:nvPicPr>
          <p:cNvPr id="16" name="Picture 15"/>
          <p:cNvPicPr>
            <a:picLocks noChangeAspect="1"/>
          </p:cNvPicPr>
          <p:nvPr/>
        </p:nvPicPr>
        <p:blipFill>
          <a:blip r:embed="rId4"/>
          <a:stretch>
            <a:fillRect/>
          </a:stretch>
        </p:blipFill>
        <p:spPr>
          <a:xfrm>
            <a:off x="106951" y="4714198"/>
            <a:ext cx="1252878" cy="842744"/>
          </a:xfrm>
          <a:prstGeom prst="rect">
            <a:avLst/>
          </a:prstGeom>
        </p:spPr>
      </p:pic>
      <p:sp>
        <p:nvSpPr>
          <p:cNvPr id="19" name="Oval 18"/>
          <p:cNvSpPr/>
          <p:nvPr/>
        </p:nvSpPr>
        <p:spPr>
          <a:xfrm>
            <a:off x="1833818" y="4811668"/>
            <a:ext cx="958550" cy="44874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5"/>
          <a:stretch>
            <a:fillRect/>
          </a:stretch>
        </p:blipFill>
        <p:spPr>
          <a:xfrm>
            <a:off x="776548" y="256923"/>
            <a:ext cx="2114541" cy="2374286"/>
          </a:xfrm>
          <a:prstGeom prst="rect">
            <a:avLst/>
          </a:prstGeom>
        </p:spPr>
      </p:pic>
      <p:pic>
        <p:nvPicPr>
          <p:cNvPr id="18" name="Picture 17"/>
          <p:cNvPicPr>
            <a:picLocks noChangeAspect="1"/>
          </p:cNvPicPr>
          <p:nvPr/>
        </p:nvPicPr>
        <p:blipFill>
          <a:blip r:embed="rId6"/>
          <a:stretch>
            <a:fillRect/>
          </a:stretch>
        </p:blipFill>
        <p:spPr>
          <a:xfrm>
            <a:off x="9300910" y="3573037"/>
            <a:ext cx="2745658" cy="487035"/>
          </a:xfrm>
          <a:prstGeom prst="rect">
            <a:avLst/>
          </a:prstGeom>
        </p:spPr>
      </p:pic>
      <p:pic>
        <p:nvPicPr>
          <p:cNvPr id="20" name="Picture 19"/>
          <p:cNvPicPr>
            <a:picLocks noChangeAspect="1"/>
          </p:cNvPicPr>
          <p:nvPr/>
        </p:nvPicPr>
        <p:blipFill>
          <a:blip r:embed="rId7"/>
          <a:stretch>
            <a:fillRect/>
          </a:stretch>
        </p:blipFill>
        <p:spPr>
          <a:xfrm>
            <a:off x="172049" y="832562"/>
            <a:ext cx="1208998" cy="1311456"/>
          </a:xfrm>
          <a:prstGeom prst="rect">
            <a:avLst/>
          </a:prstGeom>
        </p:spPr>
      </p:pic>
    </p:spTree>
    <p:extLst>
      <p:ext uri="{BB962C8B-B14F-4D97-AF65-F5344CB8AC3E}">
        <p14:creationId xmlns:p14="http://schemas.microsoft.com/office/powerpoint/2010/main" val="900858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3073"/>
            <a:ext cx="10515600" cy="651536"/>
          </a:xfrm>
        </p:spPr>
        <p:txBody>
          <a:bodyPr>
            <a:normAutofit fontScale="90000"/>
          </a:bodyPr>
          <a:lstStyle/>
          <a:p>
            <a:pPr algn="ctr"/>
            <a:r>
              <a:rPr lang="zh-CN" altLang="en-US" dirty="0" smtClean="0">
                <a:latin typeface="Hei" charset="-122"/>
                <a:ea typeface="Hei" charset="-122"/>
                <a:cs typeface="Hei" charset="-122"/>
              </a:rPr>
              <a:t>计算思维的知识体系</a:t>
            </a:r>
            <a:endParaRPr lang="en-US" dirty="0">
              <a:solidFill>
                <a:srgbClr val="FF0000"/>
              </a:solidFill>
              <a:latin typeface="Hei" charset="-122"/>
              <a:ea typeface="Hei" charset="-122"/>
              <a:cs typeface="Hei" charset="-122"/>
            </a:endParaRPr>
          </a:p>
        </p:txBody>
      </p:sp>
      <p:sp>
        <p:nvSpPr>
          <p:cNvPr id="4" name="Slide Number Placeholder 3"/>
          <p:cNvSpPr>
            <a:spLocks noGrp="1"/>
          </p:cNvSpPr>
          <p:nvPr>
            <p:ph type="sldNum" sz="quarter" idx="12"/>
          </p:nvPr>
        </p:nvSpPr>
        <p:spPr/>
        <p:txBody>
          <a:bodyPr/>
          <a:lstStyle/>
          <a:p>
            <a:pPr algn="ctr"/>
            <a:fld id="{34F1E86F-CBF7-4DF7-824A-AB405C555AAE}" type="slidenum">
              <a:rPr lang="zh-CN" altLang="en-US" smtClean="0"/>
              <a:pPr algn="ctr"/>
              <a:t>59</a:t>
            </a:fld>
            <a:endParaRPr lang="zh-CN" altLang="en-US"/>
          </a:p>
        </p:txBody>
      </p:sp>
      <p:graphicFrame>
        <p:nvGraphicFramePr>
          <p:cNvPr id="21" name="Table 20"/>
          <p:cNvGraphicFramePr>
            <a:graphicFrameLocks noGrp="1"/>
          </p:cNvGraphicFramePr>
          <p:nvPr>
            <p:extLst/>
          </p:nvPr>
        </p:nvGraphicFramePr>
        <p:xfrm>
          <a:off x="508001" y="1665868"/>
          <a:ext cx="1790661" cy="4477850"/>
        </p:xfrm>
        <a:graphic>
          <a:graphicData uri="http://schemas.openxmlformats.org/drawingml/2006/table">
            <a:tbl>
              <a:tblPr firstRow="1" bandRow="1">
                <a:tableStyleId>{5C22544A-7EE6-4342-B048-85BDC9FD1C3A}</a:tableStyleId>
              </a:tblPr>
              <a:tblGrid>
                <a:gridCol w="1790661"/>
              </a:tblGrid>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LiHei Pro Medium" charset="-120"/>
                          <a:ea typeface="LiHei Pro Medium" charset="-120"/>
                          <a:cs typeface="LiHei Pro Medium" charset="-120"/>
                        </a:rPr>
                        <a:t>基因演化</a:t>
                      </a:r>
                      <a:endParaRPr lang="en-US" dirty="0" smtClean="0">
                        <a:latin typeface="LiHei Pro Medium" charset="-120"/>
                        <a:ea typeface="LiHei Pro Medium" charset="-120"/>
                        <a:cs typeface="LiHei Pro Medium" charset="-120"/>
                      </a:endParaRPr>
                    </a:p>
                  </a:txBody>
                  <a:tcPr/>
                </a:tc>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Hei" charset="-122"/>
                          <a:ea typeface="Hei" charset="-122"/>
                          <a:cs typeface="Hei" charset="-122"/>
                        </a:rPr>
                        <a:t>神经网络</a:t>
                      </a:r>
                      <a:endParaRPr lang="en-US" dirty="0" smtClean="0">
                        <a:latin typeface="Hei" charset="-122"/>
                        <a:ea typeface="Hei" charset="-122"/>
                        <a:cs typeface="Hei" charset="-122"/>
                      </a:endParaRPr>
                    </a:p>
                  </a:txBody>
                  <a:tcPr/>
                </a:tc>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Hei" charset="-122"/>
                          <a:ea typeface="Hei" charset="-122"/>
                          <a:cs typeface="Hei" charset="-122"/>
                        </a:rPr>
                        <a:t>符号逻辑</a:t>
                      </a:r>
                      <a:endParaRPr lang="en-US" dirty="0" smtClean="0">
                        <a:latin typeface="Hei" charset="-122"/>
                        <a:ea typeface="Hei" charset="-122"/>
                        <a:cs typeface="Hei" charset="-122"/>
                      </a:endParaRPr>
                    </a:p>
                    <a:p>
                      <a:pPr algn="ctr"/>
                      <a:endParaRPr lang="en-US" dirty="0"/>
                    </a:p>
                  </a:txBody>
                  <a:tcPr/>
                </a:tc>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Hei" charset="-122"/>
                          <a:ea typeface="Hei" charset="-122"/>
                          <a:cs typeface="Hei" charset="-122"/>
                        </a:rPr>
                        <a:t>因果概率</a:t>
                      </a:r>
                      <a:endParaRPr lang="en-US" dirty="0" smtClean="0">
                        <a:latin typeface="Hei" charset="-122"/>
                        <a:ea typeface="Hei" charset="-122"/>
                        <a:cs typeface="Hei" charset="-122"/>
                      </a:endParaRPr>
                    </a:p>
                    <a:p>
                      <a:pPr algn="ctr"/>
                      <a:endParaRPr lang="en-US" dirty="0"/>
                    </a:p>
                  </a:txBody>
                  <a:tcPr/>
                </a:tc>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Hei" charset="-122"/>
                          <a:ea typeface="Hei" charset="-122"/>
                          <a:cs typeface="Hei" charset="-122"/>
                        </a:rPr>
                        <a:t>类比认知</a:t>
                      </a:r>
                      <a:endParaRPr lang="en-US" dirty="0" smtClean="0">
                        <a:latin typeface="Hei" charset="-122"/>
                        <a:ea typeface="Hei" charset="-122"/>
                        <a:cs typeface="Hei" charset="-122"/>
                      </a:endParaRPr>
                    </a:p>
                    <a:p>
                      <a:pPr algn="ctr"/>
                      <a:endParaRPr lang="en-US" dirty="0"/>
                    </a:p>
                  </a:txBody>
                  <a:tcPr/>
                </a:tc>
              </a:tr>
            </a:tbl>
          </a:graphicData>
        </a:graphic>
      </p:graphicFrame>
      <p:graphicFrame>
        <p:nvGraphicFramePr>
          <p:cNvPr id="22" name="Table 21"/>
          <p:cNvGraphicFramePr>
            <a:graphicFrameLocks noGrp="1"/>
          </p:cNvGraphicFramePr>
          <p:nvPr>
            <p:extLst/>
          </p:nvPr>
        </p:nvGraphicFramePr>
        <p:xfrm>
          <a:off x="2564482" y="2104238"/>
          <a:ext cx="2049329" cy="3582280"/>
        </p:xfrm>
        <a:graphic>
          <a:graphicData uri="http://schemas.openxmlformats.org/drawingml/2006/table">
            <a:tbl>
              <a:tblPr firstRow="1" bandRow="1">
                <a:tableStyleId>{5C22544A-7EE6-4342-B048-85BDC9FD1C3A}</a:tableStyleId>
              </a:tblPr>
              <a:tblGrid>
                <a:gridCol w="2049329"/>
              </a:tblGrid>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err="1" smtClean="0">
                          <a:latin typeface="Hei" charset="-122"/>
                          <a:ea typeface="Hei" charset="-122"/>
                          <a:cs typeface="Hei" charset="-122"/>
                        </a:rPr>
                        <a:t>IoT</a:t>
                      </a:r>
                      <a:r>
                        <a:rPr lang="zh-CN" altLang="en-US" dirty="0" smtClean="0">
                          <a:latin typeface="Hei" charset="-122"/>
                          <a:ea typeface="Hei" charset="-122"/>
                          <a:cs typeface="Hei" charset="-122"/>
                        </a:rPr>
                        <a:t> </a:t>
                      </a:r>
                      <a:r>
                        <a:rPr lang="en-US" altLang="zh-CN" dirty="0" smtClean="0">
                          <a:latin typeface="Hei" charset="-122"/>
                          <a:ea typeface="Hei" charset="-122"/>
                          <a:cs typeface="Hei" charset="-122"/>
                        </a:rPr>
                        <a:t>and Quantum Computing</a:t>
                      </a:r>
                      <a:endParaRPr lang="en-US" dirty="0" smtClean="0">
                        <a:latin typeface="Hei" charset="-122"/>
                        <a:ea typeface="Hei" charset="-122"/>
                        <a:cs typeface="Hei" charset="-122"/>
                      </a:endParaRPr>
                    </a:p>
                  </a:txBody>
                  <a:tcPr/>
                </a:tc>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Hei" charset="-122"/>
                          <a:ea typeface="Hei" charset="-122"/>
                          <a:cs typeface="Hei" charset="-122"/>
                        </a:rPr>
                        <a:t>TPU</a:t>
                      </a:r>
                      <a:endParaRPr lang="en-US" dirty="0"/>
                    </a:p>
                  </a:txBody>
                  <a:tcPr/>
                </a:tc>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Hei" charset="-122"/>
                          <a:ea typeface="Hei" charset="-122"/>
                          <a:cs typeface="Hei" charset="-122"/>
                        </a:rPr>
                        <a:t>GPU</a:t>
                      </a:r>
                    </a:p>
                  </a:txBody>
                  <a:tcPr/>
                </a:tc>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Hei" charset="-122"/>
                          <a:ea typeface="Hei" charset="-122"/>
                          <a:cs typeface="Hei" charset="-122"/>
                        </a:rPr>
                        <a:t>CPU</a:t>
                      </a:r>
                    </a:p>
                    <a:p>
                      <a:pPr algn="ctr"/>
                      <a:endParaRPr lang="en-US" dirty="0"/>
                    </a:p>
                  </a:txBody>
                  <a:tcPr/>
                </a:tc>
              </a:tr>
            </a:tbl>
          </a:graphicData>
        </a:graphic>
      </p:graphicFrame>
      <p:graphicFrame>
        <p:nvGraphicFramePr>
          <p:cNvPr id="23" name="Table 22"/>
          <p:cNvGraphicFramePr>
            <a:graphicFrameLocks noGrp="1"/>
          </p:cNvGraphicFramePr>
          <p:nvPr>
            <p:extLst/>
          </p:nvPr>
        </p:nvGraphicFramePr>
        <p:xfrm>
          <a:off x="4894146" y="2561438"/>
          <a:ext cx="1796948" cy="2686710"/>
        </p:xfrm>
        <a:graphic>
          <a:graphicData uri="http://schemas.openxmlformats.org/drawingml/2006/table">
            <a:tbl>
              <a:tblPr firstRow="1" bandRow="1">
                <a:tableStyleId>{5C22544A-7EE6-4342-B048-85BDC9FD1C3A}</a:tableStyleId>
              </a:tblPr>
              <a:tblGrid>
                <a:gridCol w="1796948"/>
              </a:tblGrid>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Hei" charset="-122"/>
                          <a:ea typeface="Hei" charset="-122"/>
                          <a:cs typeface="Hei" charset="-122"/>
                        </a:rPr>
                        <a:t>大数据</a:t>
                      </a:r>
                      <a:endParaRPr lang="en-US" dirty="0" smtClean="0">
                        <a:latin typeface="Hei" charset="-122"/>
                        <a:ea typeface="Hei" charset="-122"/>
                        <a:cs typeface="Hei" charset="-122"/>
                      </a:endParaRPr>
                    </a:p>
                  </a:txBody>
                  <a:tcPr/>
                </a:tc>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Hei" charset="-122"/>
                          <a:ea typeface="Hei" charset="-122"/>
                          <a:cs typeface="Hei" charset="-122"/>
                        </a:rPr>
                        <a:t>可算数据</a:t>
                      </a:r>
                      <a:endParaRPr lang="en-US" dirty="0"/>
                    </a:p>
                  </a:txBody>
                  <a:tcPr/>
                </a:tc>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Hei" charset="-122"/>
                          <a:ea typeface="Hei" charset="-122"/>
                          <a:cs typeface="Hei" charset="-122"/>
                        </a:rPr>
                        <a:t>人工数据</a:t>
                      </a:r>
                      <a:endParaRPr lang="en-US" dirty="0"/>
                    </a:p>
                  </a:txBody>
                  <a:tcPr/>
                </a:tc>
              </a:tr>
            </a:tbl>
          </a:graphicData>
        </a:graphic>
      </p:graphicFrame>
      <p:graphicFrame>
        <p:nvGraphicFramePr>
          <p:cNvPr id="24" name="Table 23"/>
          <p:cNvGraphicFramePr>
            <a:graphicFrameLocks noGrp="1"/>
          </p:cNvGraphicFramePr>
          <p:nvPr>
            <p:extLst/>
          </p:nvPr>
        </p:nvGraphicFramePr>
        <p:xfrm>
          <a:off x="6985940" y="3009223"/>
          <a:ext cx="1796948" cy="1791140"/>
        </p:xfrm>
        <a:graphic>
          <a:graphicData uri="http://schemas.openxmlformats.org/drawingml/2006/table">
            <a:tbl>
              <a:tblPr firstRow="1" bandRow="1">
                <a:tableStyleId>{5C22544A-7EE6-4342-B048-85BDC9FD1C3A}</a:tableStyleId>
              </a:tblPr>
              <a:tblGrid>
                <a:gridCol w="1796948"/>
              </a:tblGrid>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Hei" charset="-122"/>
                          <a:ea typeface="Hei" charset="-122"/>
                          <a:cs typeface="Hei" charset="-122"/>
                        </a:rPr>
                        <a:t>分布式</a:t>
                      </a:r>
                      <a:endParaRPr lang="en-US" dirty="0" smtClean="0">
                        <a:latin typeface="Hei" charset="-122"/>
                        <a:ea typeface="Hei" charset="-122"/>
                        <a:cs typeface="Hei" charset="-122"/>
                      </a:endParaRPr>
                    </a:p>
                  </a:txBody>
                  <a:tcPr/>
                </a:tc>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Hei" charset="-122"/>
                          <a:ea typeface="Hei" charset="-122"/>
                          <a:cs typeface="Hei" charset="-122"/>
                        </a:rPr>
                        <a:t>集中化</a:t>
                      </a:r>
                      <a:endParaRPr lang="en-US" dirty="0"/>
                    </a:p>
                  </a:txBody>
                  <a:tcPr/>
                </a:tc>
              </a:tr>
            </a:tbl>
          </a:graphicData>
        </a:graphic>
      </p:graphicFrame>
      <p:graphicFrame>
        <p:nvGraphicFramePr>
          <p:cNvPr id="25" name="Table 24"/>
          <p:cNvGraphicFramePr>
            <a:graphicFrameLocks noGrp="1"/>
          </p:cNvGraphicFramePr>
          <p:nvPr>
            <p:extLst/>
          </p:nvPr>
        </p:nvGraphicFramePr>
        <p:xfrm>
          <a:off x="9083726" y="3457008"/>
          <a:ext cx="1796948" cy="895570"/>
        </p:xfrm>
        <a:graphic>
          <a:graphicData uri="http://schemas.openxmlformats.org/drawingml/2006/table">
            <a:tbl>
              <a:tblPr firstRow="1" bandRow="1">
                <a:tableStyleId>{5C22544A-7EE6-4342-B048-85BDC9FD1C3A}</a:tableStyleId>
              </a:tblPr>
              <a:tblGrid>
                <a:gridCol w="1796948"/>
              </a:tblGrid>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Hei" charset="-122"/>
                          <a:ea typeface="Hei" charset="-122"/>
                          <a:cs typeface="Hei" charset="-122"/>
                        </a:rPr>
                        <a:t>通用协议</a:t>
                      </a:r>
                      <a:endParaRPr lang="en-US" dirty="0" smtClean="0">
                        <a:latin typeface="Hei" charset="-122"/>
                        <a:ea typeface="Hei" charset="-122"/>
                        <a:cs typeface="Hei" charset="-122"/>
                      </a:endParaRPr>
                    </a:p>
                  </a:txBody>
                  <a:tcPr/>
                </a:tc>
              </a:tr>
            </a:tbl>
          </a:graphicData>
        </a:graphic>
      </p:graphicFrame>
      <p:sp>
        <p:nvSpPr>
          <p:cNvPr id="26" name="TextBox 25"/>
          <p:cNvSpPr txBox="1"/>
          <p:nvPr/>
        </p:nvSpPr>
        <p:spPr>
          <a:xfrm>
            <a:off x="951925" y="1018193"/>
            <a:ext cx="902811" cy="523220"/>
          </a:xfrm>
          <a:prstGeom prst="rect">
            <a:avLst/>
          </a:prstGeom>
          <a:noFill/>
        </p:spPr>
        <p:txBody>
          <a:bodyPr wrap="none" rtlCol="0">
            <a:spAutoFit/>
          </a:bodyPr>
          <a:lstStyle/>
          <a:p>
            <a:r>
              <a:rPr lang="zh-CN" altLang="en-US" sz="2800" b="1" dirty="0" smtClean="0"/>
              <a:t>软件</a:t>
            </a:r>
            <a:endParaRPr lang="en-US" sz="2800" b="1" dirty="0"/>
          </a:p>
        </p:txBody>
      </p:sp>
      <p:sp>
        <p:nvSpPr>
          <p:cNvPr id="27" name="TextBox 26"/>
          <p:cNvSpPr txBox="1"/>
          <p:nvPr/>
        </p:nvSpPr>
        <p:spPr>
          <a:xfrm>
            <a:off x="3137740" y="1442006"/>
            <a:ext cx="902811" cy="523220"/>
          </a:xfrm>
          <a:prstGeom prst="rect">
            <a:avLst/>
          </a:prstGeom>
          <a:noFill/>
        </p:spPr>
        <p:txBody>
          <a:bodyPr wrap="none" rtlCol="0">
            <a:spAutoFit/>
          </a:bodyPr>
          <a:lstStyle/>
          <a:p>
            <a:r>
              <a:rPr lang="zh-CN" altLang="en-US" sz="2800" b="1" dirty="0" smtClean="0"/>
              <a:t>硬件</a:t>
            </a:r>
            <a:endParaRPr lang="en-US" sz="2800" b="1" dirty="0"/>
          </a:p>
        </p:txBody>
      </p:sp>
      <p:sp>
        <p:nvSpPr>
          <p:cNvPr id="28" name="TextBox 27"/>
          <p:cNvSpPr txBox="1"/>
          <p:nvPr/>
        </p:nvSpPr>
        <p:spPr>
          <a:xfrm>
            <a:off x="5341214" y="1965226"/>
            <a:ext cx="902811" cy="523220"/>
          </a:xfrm>
          <a:prstGeom prst="rect">
            <a:avLst/>
          </a:prstGeom>
          <a:noFill/>
        </p:spPr>
        <p:txBody>
          <a:bodyPr wrap="none" rtlCol="0">
            <a:spAutoFit/>
          </a:bodyPr>
          <a:lstStyle/>
          <a:p>
            <a:r>
              <a:rPr lang="zh-CN" altLang="en-US" sz="2800" b="1" dirty="0" smtClean="0"/>
              <a:t>内容</a:t>
            </a:r>
            <a:endParaRPr lang="en-US" sz="2800" b="1" dirty="0"/>
          </a:p>
        </p:txBody>
      </p:sp>
      <p:sp>
        <p:nvSpPr>
          <p:cNvPr id="29" name="TextBox 28"/>
          <p:cNvSpPr txBox="1"/>
          <p:nvPr/>
        </p:nvSpPr>
        <p:spPr>
          <a:xfrm>
            <a:off x="9530794" y="2856137"/>
            <a:ext cx="902811" cy="523220"/>
          </a:xfrm>
          <a:prstGeom prst="rect">
            <a:avLst/>
          </a:prstGeom>
          <a:noFill/>
        </p:spPr>
        <p:txBody>
          <a:bodyPr wrap="none" rtlCol="0">
            <a:spAutoFit/>
          </a:bodyPr>
          <a:lstStyle/>
          <a:p>
            <a:r>
              <a:rPr lang="zh-CN" altLang="en-US" sz="2800" b="1" dirty="0" smtClean="0"/>
              <a:t>标准</a:t>
            </a:r>
            <a:endParaRPr lang="en-US" sz="2800" b="1" dirty="0"/>
          </a:p>
        </p:txBody>
      </p:sp>
      <p:sp>
        <p:nvSpPr>
          <p:cNvPr id="30" name="TextBox 29"/>
          <p:cNvSpPr txBox="1"/>
          <p:nvPr/>
        </p:nvSpPr>
        <p:spPr>
          <a:xfrm>
            <a:off x="7439000" y="2486003"/>
            <a:ext cx="902811" cy="523220"/>
          </a:xfrm>
          <a:prstGeom prst="rect">
            <a:avLst/>
          </a:prstGeom>
          <a:noFill/>
        </p:spPr>
        <p:txBody>
          <a:bodyPr wrap="none" rtlCol="0">
            <a:spAutoFit/>
          </a:bodyPr>
          <a:lstStyle/>
          <a:p>
            <a:r>
              <a:rPr lang="zh-CN" altLang="en-US" sz="2800" b="1" dirty="0" smtClean="0"/>
              <a:t>思路</a:t>
            </a:r>
            <a:endParaRPr lang="en-US" sz="2800" b="1" dirty="0"/>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62697" y="3379357"/>
            <a:ext cx="1043434" cy="447785"/>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62697" y="4243426"/>
            <a:ext cx="1063427" cy="414382"/>
          </a:xfrm>
          <a:prstGeom prst="rect">
            <a:avLst/>
          </a:prstGeom>
        </p:spPr>
      </p:pic>
      <p:pic>
        <p:nvPicPr>
          <p:cNvPr id="36" name="Picture 35"/>
          <p:cNvPicPr>
            <a:picLocks noChangeAspect="1"/>
          </p:cNvPicPr>
          <p:nvPr/>
        </p:nvPicPr>
        <p:blipFill>
          <a:blip r:embed="rId4"/>
          <a:stretch>
            <a:fillRect/>
          </a:stretch>
        </p:blipFill>
        <p:spPr>
          <a:xfrm>
            <a:off x="4981263" y="3022842"/>
            <a:ext cx="760908" cy="317045"/>
          </a:xfrm>
          <a:prstGeom prst="rect">
            <a:avLst/>
          </a:prstGeom>
        </p:spPr>
      </p:pic>
      <p:pic>
        <p:nvPicPr>
          <p:cNvPr id="37" name="Picture 36"/>
          <p:cNvPicPr>
            <a:picLocks noChangeAspect="1"/>
          </p:cNvPicPr>
          <p:nvPr/>
        </p:nvPicPr>
        <p:blipFill>
          <a:blip r:embed="rId5"/>
          <a:stretch>
            <a:fillRect/>
          </a:stretch>
        </p:blipFill>
        <p:spPr>
          <a:xfrm>
            <a:off x="5068748" y="4809173"/>
            <a:ext cx="638438" cy="780636"/>
          </a:xfrm>
          <a:prstGeom prst="rect">
            <a:avLst/>
          </a:prstGeom>
        </p:spPr>
      </p:pic>
      <p:pic>
        <p:nvPicPr>
          <p:cNvPr id="38" name="Picture 37"/>
          <p:cNvPicPr>
            <a:picLocks noChangeAspect="1"/>
          </p:cNvPicPr>
          <p:nvPr/>
        </p:nvPicPr>
        <p:blipFill>
          <a:blip r:embed="rId6"/>
          <a:stretch>
            <a:fillRect/>
          </a:stretch>
        </p:blipFill>
        <p:spPr>
          <a:xfrm>
            <a:off x="5455971" y="3827142"/>
            <a:ext cx="673296" cy="452890"/>
          </a:xfrm>
          <a:prstGeom prst="rect">
            <a:avLst/>
          </a:prstGeom>
        </p:spPr>
      </p:pic>
      <p:pic>
        <p:nvPicPr>
          <p:cNvPr id="39" name="Picture 38"/>
          <p:cNvPicPr>
            <a:picLocks noChangeAspect="1"/>
          </p:cNvPicPr>
          <p:nvPr/>
        </p:nvPicPr>
        <p:blipFill>
          <a:blip r:embed="rId7"/>
          <a:stretch>
            <a:fillRect/>
          </a:stretch>
        </p:blipFill>
        <p:spPr>
          <a:xfrm>
            <a:off x="5849505" y="4809173"/>
            <a:ext cx="777167" cy="780636"/>
          </a:xfrm>
          <a:prstGeom prst="rect">
            <a:avLst/>
          </a:prstGeom>
        </p:spPr>
      </p:pic>
      <p:pic>
        <p:nvPicPr>
          <p:cNvPr id="40" name="Picture 39"/>
          <p:cNvPicPr>
            <a:picLocks noChangeAspect="1"/>
          </p:cNvPicPr>
          <p:nvPr/>
        </p:nvPicPr>
        <p:blipFill>
          <a:blip r:embed="rId8"/>
          <a:stretch>
            <a:fillRect/>
          </a:stretch>
        </p:blipFill>
        <p:spPr>
          <a:xfrm>
            <a:off x="3269685" y="5180302"/>
            <a:ext cx="659278" cy="437130"/>
          </a:xfrm>
          <a:prstGeom prst="rect">
            <a:avLst/>
          </a:prstGeom>
        </p:spPr>
      </p:pic>
      <p:pic>
        <p:nvPicPr>
          <p:cNvPr id="41" name="Picture 40"/>
          <p:cNvPicPr>
            <a:picLocks noChangeAspect="1"/>
          </p:cNvPicPr>
          <p:nvPr/>
        </p:nvPicPr>
        <p:blipFill>
          <a:blip r:embed="rId9"/>
          <a:stretch>
            <a:fillRect/>
          </a:stretch>
        </p:blipFill>
        <p:spPr>
          <a:xfrm>
            <a:off x="3284183" y="4253629"/>
            <a:ext cx="630283" cy="464292"/>
          </a:xfrm>
          <a:prstGeom prst="rect">
            <a:avLst/>
          </a:prstGeom>
        </p:spPr>
      </p:pic>
      <p:pic>
        <p:nvPicPr>
          <p:cNvPr id="42" name="Picture 41"/>
          <p:cNvPicPr>
            <a:picLocks noChangeAspect="1"/>
          </p:cNvPicPr>
          <p:nvPr/>
        </p:nvPicPr>
        <p:blipFill>
          <a:blip r:embed="rId10"/>
          <a:stretch>
            <a:fillRect/>
          </a:stretch>
        </p:blipFill>
        <p:spPr>
          <a:xfrm>
            <a:off x="3064069" y="3422261"/>
            <a:ext cx="1179269" cy="396136"/>
          </a:xfrm>
          <a:prstGeom prst="rect">
            <a:avLst/>
          </a:prstGeom>
        </p:spPr>
      </p:pic>
      <p:pic>
        <p:nvPicPr>
          <p:cNvPr id="44" name="Picture 43"/>
          <p:cNvPicPr>
            <a:picLocks noChangeAspect="1"/>
          </p:cNvPicPr>
          <p:nvPr/>
        </p:nvPicPr>
        <p:blipFill>
          <a:blip r:embed="rId11"/>
          <a:stretch>
            <a:fillRect/>
          </a:stretch>
        </p:blipFill>
        <p:spPr>
          <a:xfrm>
            <a:off x="617188" y="1990557"/>
            <a:ext cx="442024" cy="541896"/>
          </a:xfrm>
          <a:prstGeom prst="rect">
            <a:avLst/>
          </a:prstGeom>
        </p:spPr>
      </p:pic>
      <p:sp>
        <p:nvSpPr>
          <p:cNvPr id="45" name="TextBox 44"/>
          <p:cNvSpPr txBox="1"/>
          <p:nvPr/>
        </p:nvSpPr>
        <p:spPr>
          <a:xfrm>
            <a:off x="1168399" y="2042170"/>
            <a:ext cx="926857" cy="369332"/>
          </a:xfrm>
          <a:prstGeom prst="rect">
            <a:avLst/>
          </a:prstGeom>
          <a:noFill/>
        </p:spPr>
        <p:txBody>
          <a:bodyPr wrap="none" rtlCol="0">
            <a:spAutoFit/>
          </a:bodyPr>
          <a:lstStyle/>
          <a:p>
            <a:r>
              <a:rPr lang="en-US" altLang="zh-CN" smtClean="0"/>
              <a:t>T. </a:t>
            </a:r>
            <a:r>
              <a:rPr lang="en-US" altLang="zh-CN" dirty="0" smtClean="0"/>
              <a:t>Kuhn</a:t>
            </a:r>
            <a:endParaRPr lang="en-US" dirty="0"/>
          </a:p>
        </p:txBody>
      </p:sp>
      <p:sp>
        <p:nvSpPr>
          <p:cNvPr id="46" name="TextBox 45"/>
          <p:cNvSpPr txBox="1"/>
          <p:nvPr/>
        </p:nvSpPr>
        <p:spPr>
          <a:xfrm>
            <a:off x="8857532" y="4743600"/>
            <a:ext cx="2492990" cy="369332"/>
          </a:xfrm>
          <a:prstGeom prst="rect">
            <a:avLst/>
          </a:prstGeom>
          <a:noFill/>
        </p:spPr>
        <p:txBody>
          <a:bodyPr wrap="none" rtlCol="0">
            <a:spAutoFit/>
          </a:bodyPr>
          <a:lstStyle/>
          <a:p>
            <a:r>
              <a:rPr lang="zh-CN" altLang="en-US" dirty="0" smtClean="0">
                <a:solidFill>
                  <a:srgbClr val="FF0000"/>
                </a:solidFill>
              </a:rPr>
              <a:t>可计算的群体学习机制</a:t>
            </a:r>
            <a:endParaRPr lang="en-US" dirty="0">
              <a:solidFill>
                <a:srgbClr val="FF0000"/>
              </a:solidFill>
            </a:endParaRPr>
          </a:p>
        </p:txBody>
      </p:sp>
      <p:sp>
        <p:nvSpPr>
          <p:cNvPr id="47" name="TextBox 46"/>
          <p:cNvSpPr txBox="1"/>
          <p:nvPr/>
        </p:nvSpPr>
        <p:spPr>
          <a:xfrm>
            <a:off x="2407208" y="5880181"/>
            <a:ext cx="2492990" cy="369332"/>
          </a:xfrm>
          <a:prstGeom prst="rect">
            <a:avLst/>
          </a:prstGeom>
          <a:noFill/>
        </p:spPr>
        <p:txBody>
          <a:bodyPr wrap="none" rtlCol="0">
            <a:spAutoFit/>
          </a:bodyPr>
          <a:lstStyle/>
          <a:p>
            <a:r>
              <a:rPr lang="zh-CN" altLang="en-US" smtClean="0">
                <a:solidFill>
                  <a:srgbClr val="FF0000"/>
                </a:solidFill>
              </a:rPr>
              <a:t>计算能力、能源、器材</a:t>
            </a:r>
            <a:endParaRPr lang="en-US" dirty="0">
              <a:solidFill>
                <a:srgbClr val="FF0000"/>
              </a:solidFill>
            </a:endParaRPr>
          </a:p>
        </p:txBody>
      </p:sp>
      <p:sp>
        <p:nvSpPr>
          <p:cNvPr id="48" name="TextBox 47"/>
          <p:cNvSpPr txBox="1"/>
          <p:nvPr/>
        </p:nvSpPr>
        <p:spPr>
          <a:xfrm>
            <a:off x="4826179" y="5705348"/>
            <a:ext cx="1800493" cy="369332"/>
          </a:xfrm>
          <a:prstGeom prst="rect">
            <a:avLst/>
          </a:prstGeom>
          <a:noFill/>
        </p:spPr>
        <p:txBody>
          <a:bodyPr wrap="none" rtlCol="0">
            <a:spAutoFit/>
          </a:bodyPr>
          <a:lstStyle/>
          <a:p>
            <a:r>
              <a:rPr lang="zh-CN" altLang="en-US" dirty="0" smtClean="0">
                <a:solidFill>
                  <a:srgbClr val="FF0000"/>
                </a:solidFill>
              </a:rPr>
              <a:t>记忆</a:t>
            </a:r>
            <a:r>
              <a:rPr lang="zh-CN" altLang="en-US" smtClean="0">
                <a:solidFill>
                  <a:srgbClr val="FF0000"/>
                </a:solidFill>
              </a:rPr>
              <a:t>空间、主题</a:t>
            </a:r>
            <a:endParaRPr lang="en-US" dirty="0">
              <a:solidFill>
                <a:srgbClr val="FF0000"/>
              </a:solidFill>
            </a:endParaRPr>
          </a:p>
        </p:txBody>
      </p:sp>
      <p:pic>
        <p:nvPicPr>
          <p:cNvPr id="49" name="Picture 48"/>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640199" y="2892190"/>
            <a:ext cx="443622" cy="512572"/>
          </a:xfrm>
          <a:prstGeom prst="rect">
            <a:avLst/>
          </a:prstGeom>
        </p:spPr>
      </p:pic>
      <p:sp>
        <p:nvSpPr>
          <p:cNvPr id="51" name="TextBox 50"/>
          <p:cNvSpPr txBox="1"/>
          <p:nvPr/>
        </p:nvSpPr>
        <p:spPr>
          <a:xfrm>
            <a:off x="1020120" y="2991986"/>
            <a:ext cx="1316386" cy="369332"/>
          </a:xfrm>
          <a:prstGeom prst="rect">
            <a:avLst/>
          </a:prstGeom>
          <a:noFill/>
        </p:spPr>
        <p:txBody>
          <a:bodyPr wrap="none" rtlCol="0">
            <a:spAutoFit/>
          </a:bodyPr>
          <a:lstStyle/>
          <a:p>
            <a:r>
              <a:rPr lang="en-US" altLang="zh-CN" dirty="0" smtClean="0"/>
              <a:t>D. Hassabis</a:t>
            </a:r>
            <a:endParaRPr lang="en-US" dirty="0"/>
          </a:p>
        </p:txBody>
      </p:sp>
      <p:sp>
        <p:nvSpPr>
          <p:cNvPr id="52" name="TextBox 51"/>
          <p:cNvSpPr txBox="1"/>
          <p:nvPr/>
        </p:nvSpPr>
        <p:spPr>
          <a:xfrm>
            <a:off x="1168399" y="5660256"/>
            <a:ext cx="1053494" cy="369332"/>
          </a:xfrm>
          <a:prstGeom prst="rect">
            <a:avLst/>
          </a:prstGeom>
          <a:noFill/>
        </p:spPr>
        <p:txBody>
          <a:bodyPr wrap="none" rtlCol="0">
            <a:spAutoFit/>
          </a:bodyPr>
          <a:lstStyle/>
          <a:p>
            <a:r>
              <a:rPr lang="en-US" altLang="zh-CN" smtClean="0"/>
              <a:t>G. </a:t>
            </a:r>
            <a:r>
              <a:rPr lang="en-US" altLang="zh-CN" dirty="0" err="1" smtClean="0"/>
              <a:t>Lakoff</a:t>
            </a:r>
            <a:endParaRPr lang="en-US" dirty="0"/>
          </a:p>
        </p:txBody>
      </p:sp>
      <p:pic>
        <p:nvPicPr>
          <p:cNvPr id="53" name="Picture 52"/>
          <p:cNvPicPr>
            <a:picLocks noChangeAspect="1"/>
          </p:cNvPicPr>
          <p:nvPr/>
        </p:nvPicPr>
        <p:blipFill>
          <a:blip r:embed="rId13"/>
          <a:stretch>
            <a:fillRect/>
          </a:stretch>
        </p:blipFill>
        <p:spPr>
          <a:xfrm>
            <a:off x="566183" y="5654714"/>
            <a:ext cx="589272" cy="410133"/>
          </a:xfrm>
          <a:prstGeom prst="rect">
            <a:avLst/>
          </a:prstGeom>
        </p:spPr>
      </p:pic>
      <p:sp>
        <p:nvSpPr>
          <p:cNvPr id="55" name="TextBox 54"/>
          <p:cNvSpPr txBox="1"/>
          <p:nvPr/>
        </p:nvSpPr>
        <p:spPr>
          <a:xfrm>
            <a:off x="1060998" y="3918030"/>
            <a:ext cx="1268296" cy="369332"/>
          </a:xfrm>
          <a:prstGeom prst="rect">
            <a:avLst/>
          </a:prstGeom>
          <a:noFill/>
        </p:spPr>
        <p:txBody>
          <a:bodyPr wrap="none" rtlCol="0">
            <a:spAutoFit/>
          </a:bodyPr>
          <a:lstStyle/>
          <a:p>
            <a:r>
              <a:rPr lang="en-US" altLang="zh-CN" dirty="0" smtClean="0"/>
              <a:t>S. Wolfram</a:t>
            </a:r>
            <a:endParaRPr lang="en-US" dirty="0"/>
          </a:p>
        </p:txBody>
      </p:sp>
      <p:pic>
        <p:nvPicPr>
          <p:cNvPr id="56" name="Picture 55"/>
          <p:cNvPicPr>
            <a:picLocks noChangeAspect="1"/>
          </p:cNvPicPr>
          <p:nvPr/>
        </p:nvPicPr>
        <p:blipFill>
          <a:blip r:embed="rId14"/>
          <a:stretch>
            <a:fillRect/>
          </a:stretch>
        </p:blipFill>
        <p:spPr>
          <a:xfrm>
            <a:off x="635399" y="4743600"/>
            <a:ext cx="426698" cy="403127"/>
          </a:xfrm>
          <a:prstGeom prst="rect">
            <a:avLst/>
          </a:prstGeom>
        </p:spPr>
      </p:pic>
      <p:sp>
        <p:nvSpPr>
          <p:cNvPr id="57" name="TextBox 56"/>
          <p:cNvSpPr txBox="1"/>
          <p:nvPr/>
        </p:nvSpPr>
        <p:spPr>
          <a:xfrm>
            <a:off x="1151853" y="4810970"/>
            <a:ext cx="867545" cy="369332"/>
          </a:xfrm>
          <a:prstGeom prst="rect">
            <a:avLst/>
          </a:prstGeom>
          <a:noFill/>
        </p:spPr>
        <p:txBody>
          <a:bodyPr wrap="none" rtlCol="0">
            <a:spAutoFit/>
          </a:bodyPr>
          <a:lstStyle/>
          <a:p>
            <a:r>
              <a:rPr lang="en-US" altLang="zh-CN" dirty="0"/>
              <a:t>J</a:t>
            </a:r>
            <a:r>
              <a:rPr lang="en-US" altLang="zh-CN" dirty="0" smtClean="0"/>
              <a:t>. Pearl</a:t>
            </a:r>
            <a:endParaRPr lang="en-US" dirty="0"/>
          </a:p>
        </p:txBody>
      </p:sp>
      <p:sp>
        <p:nvSpPr>
          <p:cNvPr id="50" name="TextBox 49"/>
          <p:cNvSpPr txBox="1"/>
          <p:nvPr/>
        </p:nvSpPr>
        <p:spPr>
          <a:xfrm>
            <a:off x="7362697" y="4809173"/>
            <a:ext cx="1107996" cy="369332"/>
          </a:xfrm>
          <a:prstGeom prst="rect">
            <a:avLst/>
          </a:prstGeom>
          <a:noFill/>
        </p:spPr>
        <p:txBody>
          <a:bodyPr wrap="none" rtlCol="0">
            <a:spAutoFit/>
          </a:bodyPr>
          <a:lstStyle/>
          <a:p>
            <a:r>
              <a:rPr lang="zh-CN" altLang="en-US" dirty="0" smtClean="0">
                <a:solidFill>
                  <a:srgbClr val="FF0000"/>
                </a:solidFill>
              </a:rPr>
              <a:t>知识形态</a:t>
            </a:r>
            <a:endParaRPr lang="en-US" dirty="0">
              <a:solidFill>
                <a:srgbClr val="FF0000"/>
              </a:solidFill>
            </a:endParaRPr>
          </a:p>
        </p:txBody>
      </p:sp>
      <p:pic>
        <p:nvPicPr>
          <p:cNvPr id="58" name="图片 1"/>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198404" y="3903821"/>
            <a:ext cx="1418362" cy="740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
        <p:nvSpPr>
          <p:cNvPr id="59" name="TextBox 58"/>
          <p:cNvSpPr txBox="1"/>
          <p:nvPr/>
        </p:nvSpPr>
        <p:spPr>
          <a:xfrm>
            <a:off x="156835" y="6283741"/>
            <a:ext cx="2492990" cy="369332"/>
          </a:xfrm>
          <a:prstGeom prst="rect">
            <a:avLst/>
          </a:prstGeom>
          <a:noFill/>
        </p:spPr>
        <p:txBody>
          <a:bodyPr wrap="none" rtlCol="0">
            <a:spAutoFit/>
          </a:bodyPr>
          <a:lstStyle/>
          <a:p>
            <a:r>
              <a:rPr lang="zh-CN" altLang="en-US" dirty="0" smtClean="0">
                <a:solidFill>
                  <a:srgbClr val="FF0000"/>
                </a:solidFill>
              </a:rPr>
              <a:t>编码策略、结构、算法</a:t>
            </a:r>
            <a:endParaRPr lang="en-US" dirty="0">
              <a:solidFill>
                <a:srgbClr val="FF0000"/>
              </a:solidFill>
            </a:endParaRPr>
          </a:p>
        </p:txBody>
      </p:sp>
      <p:pic>
        <p:nvPicPr>
          <p:cNvPr id="60" name="Picture 59"/>
          <p:cNvPicPr>
            <a:picLocks noChangeAspect="1"/>
          </p:cNvPicPr>
          <p:nvPr/>
        </p:nvPicPr>
        <p:blipFill>
          <a:blip r:embed="rId16">
            <a:extLst>
              <a:ext uri="{28A0092B-C50C-407E-A947-70E740481C1C}">
                <a14:useLocalDpi xmlns:a14="http://schemas.microsoft.com/office/drawing/2010/main"/>
              </a:ext>
            </a:extLst>
          </a:blip>
          <a:srcRect l="28284" r="31290"/>
          <a:stretch>
            <a:fillRect/>
          </a:stretch>
        </p:blipFill>
        <p:spPr bwMode="auto">
          <a:xfrm>
            <a:off x="7652983" y="1211594"/>
            <a:ext cx="577371" cy="719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0"/>
          <p:cNvPicPr>
            <a:picLocks noChangeAspect="1"/>
          </p:cNvPicPr>
          <p:nvPr/>
        </p:nvPicPr>
        <p:blipFill>
          <a:blip r:embed="rId17">
            <a:extLst>
              <a:ext uri="{28A0092B-C50C-407E-A947-70E740481C1C}">
                <a14:useLocalDpi xmlns:a14="http://schemas.microsoft.com/office/drawing/2010/main"/>
              </a:ext>
            </a:extLst>
          </a:blip>
          <a:srcRect/>
          <a:stretch>
            <a:fillRect/>
          </a:stretch>
        </p:blipFill>
        <p:spPr bwMode="auto">
          <a:xfrm>
            <a:off x="7553744" y="5184837"/>
            <a:ext cx="775852" cy="115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 name="Picture 61"/>
          <p:cNvPicPr>
            <a:picLocks noChangeAspect="1"/>
          </p:cNvPicPr>
          <p:nvPr/>
        </p:nvPicPr>
        <p:blipFill>
          <a:blip r:embed="rId18"/>
          <a:stretch>
            <a:fillRect/>
          </a:stretch>
        </p:blipFill>
        <p:spPr>
          <a:xfrm>
            <a:off x="7427715" y="6013429"/>
            <a:ext cx="1027909" cy="588365"/>
          </a:xfrm>
          <a:prstGeom prst="rect">
            <a:avLst/>
          </a:prstGeom>
        </p:spPr>
      </p:pic>
      <p:pic>
        <p:nvPicPr>
          <p:cNvPr id="3" name="Picture 2"/>
          <p:cNvPicPr>
            <a:picLocks noChangeAspect="1"/>
          </p:cNvPicPr>
          <p:nvPr/>
        </p:nvPicPr>
        <p:blipFill>
          <a:blip r:embed="rId19"/>
          <a:stretch>
            <a:fillRect/>
          </a:stretch>
        </p:blipFill>
        <p:spPr>
          <a:xfrm>
            <a:off x="7207000" y="1969813"/>
            <a:ext cx="1469338" cy="555530"/>
          </a:xfrm>
          <a:prstGeom prst="rect">
            <a:avLst/>
          </a:prstGeom>
        </p:spPr>
      </p:pic>
      <p:pic>
        <p:nvPicPr>
          <p:cNvPr id="5" name="Picture 4"/>
          <p:cNvPicPr>
            <a:picLocks noChangeAspect="1"/>
          </p:cNvPicPr>
          <p:nvPr/>
        </p:nvPicPr>
        <p:blipFill>
          <a:blip r:embed="rId20"/>
          <a:stretch>
            <a:fillRect/>
          </a:stretch>
        </p:blipFill>
        <p:spPr>
          <a:xfrm>
            <a:off x="6037017" y="2939712"/>
            <a:ext cx="439220" cy="439220"/>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a:ext>
            </a:extLst>
          </a:blip>
          <a:srcRect/>
          <a:stretch/>
        </p:blipFill>
        <p:spPr>
          <a:xfrm>
            <a:off x="640344" y="3761481"/>
            <a:ext cx="395711" cy="518551"/>
          </a:xfrm>
          <a:prstGeom prst="rect">
            <a:avLst/>
          </a:prstGeom>
        </p:spPr>
      </p:pic>
      <p:pic>
        <p:nvPicPr>
          <p:cNvPr id="8" name="Picture 7"/>
          <p:cNvPicPr>
            <a:picLocks noChangeAspect="1"/>
          </p:cNvPicPr>
          <p:nvPr/>
        </p:nvPicPr>
        <p:blipFill>
          <a:blip r:embed="rId22"/>
          <a:stretch>
            <a:fillRect/>
          </a:stretch>
        </p:blipFill>
        <p:spPr>
          <a:xfrm>
            <a:off x="11181511" y="3309863"/>
            <a:ext cx="791944" cy="1187916"/>
          </a:xfrm>
          <a:prstGeom prst="rect">
            <a:avLst/>
          </a:prstGeom>
        </p:spPr>
      </p:pic>
    </p:spTree>
    <p:extLst>
      <p:ext uri="{BB962C8B-B14F-4D97-AF65-F5344CB8AC3E}">
        <p14:creationId xmlns:p14="http://schemas.microsoft.com/office/powerpoint/2010/main" val="973636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1"/>
            <a:ext cx="10515600" cy="765727"/>
          </a:xfrm>
        </p:spPr>
        <p:txBody>
          <a:bodyPr>
            <a:normAutofit/>
          </a:bodyPr>
          <a:lstStyle/>
          <a:p>
            <a:pPr algn="ctr"/>
            <a:r>
              <a:rPr lang="zh-CN" altLang="en-US" sz="4800" dirty="0" smtClean="0">
                <a:latin typeface="Hei" charset="-122"/>
                <a:ea typeface="Hei" charset="-122"/>
                <a:cs typeface="Hei" charset="-122"/>
              </a:rPr>
              <a:t>对应的企业功能</a:t>
            </a:r>
            <a:endParaRPr lang="en-US" sz="4800" dirty="0">
              <a:solidFill>
                <a:srgbClr val="FF0000"/>
              </a:solidFill>
              <a:latin typeface="Hei" charset="-122"/>
              <a:ea typeface="Hei" charset="-122"/>
              <a:cs typeface="Hei" charset="-122"/>
            </a:endParaRPr>
          </a:p>
        </p:txBody>
      </p:sp>
      <p:sp>
        <p:nvSpPr>
          <p:cNvPr id="4" name="Slide Number Placeholder 3"/>
          <p:cNvSpPr>
            <a:spLocks noGrp="1"/>
          </p:cNvSpPr>
          <p:nvPr>
            <p:ph type="sldNum" sz="quarter" idx="12"/>
          </p:nvPr>
        </p:nvSpPr>
        <p:spPr>
          <a:xfrm>
            <a:off x="5240076" y="6356351"/>
            <a:ext cx="2743200" cy="365125"/>
          </a:xfrm>
        </p:spPr>
        <p:txBody>
          <a:bodyPr/>
          <a:lstStyle/>
          <a:p>
            <a:pPr algn="ctr"/>
            <a:fld id="{34F1E86F-CBF7-4DF7-824A-AB405C555AAE}" type="slidenum">
              <a:rPr lang="zh-CN" altLang="en-US" smtClean="0"/>
              <a:pPr algn="ctr"/>
              <a:t>6</a:t>
            </a:fld>
            <a:endParaRPr lang="zh-CN" altLang="en-US"/>
          </a:p>
        </p:txBody>
      </p:sp>
      <p:pic>
        <p:nvPicPr>
          <p:cNvPr id="8" name="Picture 1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02301" y="895765"/>
            <a:ext cx="5644928" cy="596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42680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总结</a:t>
            </a:r>
            <a:endParaRPr lang="en-US" dirty="0"/>
          </a:p>
        </p:txBody>
      </p:sp>
      <p:sp>
        <p:nvSpPr>
          <p:cNvPr id="3" name="Content Placeholder 2"/>
          <p:cNvSpPr>
            <a:spLocks noGrp="1"/>
          </p:cNvSpPr>
          <p:nvPr>
            <p:ph idx="1"/>
          </p:nvPr>
        </p:nvSpPr>
        <p:spPr/>
        <p:txBody>
          <a:bodyPr>
            <a:normAutofit fontScale="70000" lnSpcReduction="20000"/>
          </a:bodyPr>
          <a:lstStyle/>
          <a:p>
            <a:r>
              <a:rPr lang="zh-CN" altLang="en-US" dirty="0" smtClean="0"/>
              <a:t>数字化的社会需要全新的数字资产管理方法，而大部分的企业均需转型到图灵完备的方法</a:t>
            </a:r>
            <a:endParaRPr lang="en-US" altLang="zh-CN" dirty="0" smtClean="0"/>
          </a:p>
          <a:p>
            <a:r>
              <a:rPr lang="zh-CN" altLang="en-US" dirty="0" smtClean="0"/>
              <a:t>企业的能力评估：就是协同能力的评估，</a:t>
            </a:r>
            <a:endParaRPr lang="en-US" altLang="zh-CN" dirty="0" smtClean="0"/>
          </a:p>
          <a:p>
            <a:pPr lvl="1"/>
            <a:r>
              <a:rPr lang="zh-CN" altLang="en-US" dirty="0" smtClean="0"/>
              <a:t>在数字世界，评估的频率和密度跟传统世界是完全不同的量级</a:t>
            </a:r>
            <a:endParaRPr lang="en-US" altLang="zh-CN" dirty="0" smtClean="0"/>
          </a:p>
          <a:p>
            <a:r>
              <a:rPr lang="zh-CN" altLang="en-US" dirty="0" smtClean="0"/>
              <a:t>数字时代的协同，可用拜占庭将军的技术来确认（</a:t>
            </a:r>
            <a:r>
              <a:rPr lang="en-US" altLang="zh-CN" dirty="0" smtClean="0"/>
              <a:t>Blockchain/</a:t>
            </a:r>
            <a:r>
              <a:rPr lang="en-US" altLang="zh-CN" dirty="0" err="1" smtClean="0"/>
              <a:t>HashGraph</a:t>
            </a:r>
            <a:r>
              <a:rPr lang="en-US" altLang="zh-CN" dirty="0" smtClean="0"/>
              <a:t>)</a:t>
            </a:r>
          </a:p>
          <a:p>
            <a:r>
              <a:rPr lang="zh-CN" altLang="en-US" dirty="0" smtClean="0"/>
              <a:t>数字资产的加工与发布，都属于一种数字出版的工作流程</a:t>
            </a:r>
            <a:endParaRPr lang="en-US" altLang="zh-CN" dirty="0" smtClean="0"/>
          </a:p>
          <a:p>
            <a:r>
              <a:rPr lang="zh-CN" altLang="en-US" dirty="0"/>
              <a:t>微服务的技术包含了：数据采集、搜索、重组、运算、编排、交易等类别</a:t>
            </a:r>
            <a:endParaRPr lang="en-US" altLang="zh-CN" dirty="0"/>
          </a:p>
          <a:p>
            <a:pPr lvl="1"/>
            <a:r>
              <a:rPr lang="zh-CN" altLang="en-US" dirty="0" smtClean="0"/>
              <a:t>数字出版的工作，可以用网络化的微服务组成，而绝大部分的计算、制造、现场服务、物流等均有现成的成熟元组件。</a:t>
            </a:r>
            <a:endParaRPr lang="en-US" altLang="zh-CN" dirty="0" smtClean="0"/>
          </a:p>
          <a:p>
            <a:r>
              <a:rPr lang="zh-CN" altLang="en-US" dirty="0"/>
              <a:t>调用与</a:t>
            </a:r>
            <a:r>
              <a:rPr lang="zh-CN" altLang="en-US" dirty="0" smtClean="0"/>
              <a:t>处理与微服务的效能，决定于计算系统的结构是否能根据服务的现实需求优化</a:t>
            </a:r>
            <a:endParaRPr lang="en-US" altLang="zh-CN" dirty="0" smtClean="0"/>
          </a:p>
          <a:p>
            <a:pPr lvl="1"/>
            <a:r>
              <a:rPr lang="zh-CN" altLang="en-US" dirty="0" smtClean="0"/>
              <a:t>优化微服务的手段，就是一个“超限学习过程”的思维结构优化的过程</a:t>
            </a:r>
            <a:endParaRPr lang="en-US" altLang="zh-CN" dirty="0" smtClean="0"/>
          </a:p>
          <a:p>
            <a:pPr lvl="2"/>
            <a:r>
              <a:rPr lang="zh-CN" altLang="en-US" dirty="0" smtClean="0"/>
              <a:t>而一切数字资产的内容处理，都可用“张量计算”来处理</a:t>
            </a:r>
            <a:endParaRPr lang="en-US" altLang="zh-CN" dirty="0" smtClean="0"/>
          </a:p>
          <a:p>
            <a:pPr lvl="2"/>
            <a:r>
              <a:rPr lang="zh-CN" altLang="en-US" dirty="0" smtClean="0"/>
              <a:t>张量计算的底层架构，已经能在本系统的平台，全球范围地发布成为让人、机均可参与的数字出版平台</a:t>
            </a:r>
            <a:endParaRPr lang="en-US" altLang="zh-CN" dirty="0" smtClean="0"/>
          </a:p>
          <a:p>
            <a:r>
              <a:rPr lang="zh-CN" altLang="en-US" dirty="0" smtClean="0"/>
              <a:t>本文总结了如何将尚未进入数字时代的企业人，带领进入基于数字资产交易场景的全栈学习体系</a:t>
            </a:r>
            <a:endParaRPr lang="en-US" dirty="0"/>
          </a:p>
        </p:txBody>
      </p:sp>
    </p:spTree>
    <p:extLst>
      <p:ext uri="{BB962C8B-B14F-4D97-AF65-F5344CB8AC3E}">
        <p14:creationId xmlns:p14="http://schemas.microsoft.com/office/powerpoint/2010/main" val="20631251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7522" y="154380"/>
            <a:ext cx="11039497" cy="707886"/>
          </a:xfrm>
          <a:prstGeom prst="rect">
            <a:avLst/>
          </a:prstGeom>
          <a:noFill/>
        </p:spPr>
        <p:txBody>
          <a:bodyPr wrap="none" rtlCol="0">
            <a:spAutoFit/>
          </a:bodyPr>
          <a:lstStyle/>
          <a:p>
            <a:r>
              <a:rPr lang="zh-CN" altLang="en-US" sz="4000" dirty="0" smtClean="0"/>
              <a:t>五种功能部门的协同，需要</a:t>
            </a:r>
            <a:r>
              <a:rPr lang="en-US" altLang="zh-CN" sz="4000" dirty="0" smtClean="0"/>
              <a:t>Byzantine </a:t>
            </a:r>
            <a:r>
              <a:rPr lang="zh-CN" altLang="en-US" sz="4000" dirty="0" smtClean="0"/>
              <a:t>将军的算法</a:t>
            </a:r>
            <a:endParaRPr lang="en-US" sz="4000" dirty="0"/>
          </a:p>
        </p:txBody>
      </p:sp>
      <p:pic>
        <p:nvPicPr>
          <p:cNvPr id="2" name="Picture 1"/>
          <p:cNvPicPr>
            <a:picLocks noChangeAspect="1"/>
          </p:cNvPicPr>
          <p:nvPr/>
        </p:nvPicPr>
        <p:blipFill>
          <a:blip r:embed="rId2"/>
          <a:stretch>
            <a:fillRect/>
          </a:stretch>
        </p:blipFill>
        <p:spPr>
          <a:xfrm>
            <a:off x="4437649" y="862266"/>
            <a:ext cx="6535387" cy="4901540"/>
          </a:xfrm>
          <a:prstGeom prst="rect">
            <a:avLst/>
          </a:prstGeom>
        </p:spPr>
      </p:pic>
      <p:sp>
        <p:nvSpPr>
          <p:cNvPr id="5" name="TextBox 4"/>
          <p:cNvSpPr txBox="1"/>
          <p:nvPr/>
        </p:nvSpPr>
        <p:spPr>
          <a:xfrm>
            <a:off x="6521630" y="6102360"/>
            <a:ext cx="3779240" cy="369332"/>
          </a:xfrm>
          <a:prstGeom prst="rect">
            <a:avLst/>
          </a:prstGeom>
          <a:noFill/>
        </p:spPr>
        <p:txBody>
          <a:bodyPr wrap="none" rtlCol="0">
            <a:spAutoFit/>
          </a:bodyPr>
          <a:lstStyle/>
          <a:p>
            <a:r>
              <a:rPr lang="en-US" smtClean="0"/>
              <a:t>http://</a:t>
            </a:r>
            <a:r>
              <a:rPr lang="en-US" dirty="0" err="1" smtClean="0"/>
              <a:t>slideplayer.com</a:t>
            </a:r>
            <a:r>
              <a:rPr lang="en-US" dirty="0" smtClean="0"/>
              <a:t>/slide/5163640/</a:t>
            </a:r>
            <a:endParaRPr lang="en-US" dirty="0"/>
          </a:p>
        </p:txBody>
      </p:sp>
      <p:sp>
        <p:nvSpPr>
          <p:cNvPr id="3" name="TextBox 2"/>
          <p:cNvSpPr txBox="1"/>
          <p:nvPr/>
        </p:nvSpPr>
        <p:spPr>
          <a:xfrm>
            <a:off x="680484" y="1392865"/>
            <a:ext cx="4040372" cy="1754326"/>
          </a:xfrm>
          <a:prstGeom prst="rect">
            <a:avLst/>
          </a:prstGeom>
          <a:noFill/>
        </p:spPr>
        <p:txBody>
          <a:bodyPr wrap="square" rtlCol="0">
            <a:spAutoFit/>
          </a:bodyPr>
          <a:lstStyle/>
          <a:p>
            <a:r>
              <a:rPr lang="zh-CN" altLang="en-US" dirty="0" smtClean="0"/>
              <a:t>在网络化数字资产交易过程中，</a:t>
            </a:r>
            <a:endParaRPr lang="en-US" altLang="zh-CN" dirty="0" smtClean="0"/>
          </a:p>
          <a:p>
            <a:r>
              <a:rPr lang="zh-CN" altLang="en-US" dirty="0" smtClean="0"/>
              <a:t>必须要有一套可信的机制来确认</a:t>
            </a:r>
            <a:endParaRPr lang="en-US" altLang="zh-CN" dirty="0" smtClean="0"/>
          </a:p>
          <a:p>
            <a:r>
              <a:rPr lang="zh-CN" altLang="en-US" dirty="0" smtClean="0"/>
              <a:t>参与者的忠诚度。</a:t>
            </a:r>
            <a:endParaRPr lang="en-US" altLang="zh-CN" dirty="0" smtClean="0"/>
          </a:p>
          <a:p>
            <a:endParaRPr lang="en-US" dirty="0"/>
          </a:p>
          <a:p>
            <a:r>
              <a:rPr lang="zh-CN" altLang="en-US" dirty="0" smtClean="0"/>
              <a:t>从而发展出了</a:t>
            </a:r>
            <a:r>
              <a:rPr lang="en-US" altLang="zh-CN" dirty="0" smtClean="0"/>
              <a:t>Blockchain/</a:t>
            </a:r>
            <a:r>
              <a:rPr lang="en-US" altLang="zh-CN" dirty="0" err="1" smtClean="0"/>
              <a:t>HashGraph</a:t>
            </a:r>
            <a:endParaRPr lang="en-US" altLang="zh-CN" dirty="0" smtClean="0"/>
          </a:p>
          <a:p>
            <a:r>
              <a:rPr lang="zh-CN" altLang="en-US" dirty="0" smtClean="0"/>
              <a:t>等技术的支撑点。</a:t>
            </a:r>
            <a:endParaRPr lang="en-US" dirty="0"/>
          </a:p>
        </p:txBody>
      </p:sp>
      <p:pic>
        <p:nvPicPr>
          <p:cNvPr id="6" name="Picture 5"/>
          <p:cNvPicPr>
            <a:picLocks noChangeAspect="1"/>
          </p:cNvPicPr>
          <p:nvPr/>
        </p:nvPicPr>
        <p:blipFill>
          <a:blip r:embed="rId3"/>
          <a:stretch>
            <a:fillRect/>
          </a:stretch>
        </p:blipFill>
        <p:spPr>
          <a:xfrm>
            <a:off x="914436" y="3388906"/>
            <a:ext cx="3416300" cy="2374900"/>
          </a:xfrm>
          <a:prstGeom prst="rect">
            <a:avLst/>
          </a:prstGeom>
        </p:spPr>
      </p:pic>
    </p:spTree>
    <p:extLst>
      <p:ext uri="{BB962C8B-B14F-4D97-AF65-F5344CB8AC3E}">
        <p14:creationId xmlns:p14="http://schemas.microsoft.com/office/powerpoint/2010/main" val="1195114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7522" y="154380"/>
            <a:ext cx="10372648" cy="707886"/>
          </a:xfrm>
          <a:prstGeom prst="rect">
            <a:avLst/>
          </a:prstGeom>
          <a:noFill/>
        </p:spPr>
        <p:txBody>
          <a:bodyPr wrap="none" rtlCol="0">
            <a:spAutoFit/>
          </a:bodyPr>
          <a:lstStyle/>
          <a:p>
            <a:r>
              <a:rPr lang="en-US" altLang="zh-CN" sz="4000" dirty="0" smtClean="0"/>
              <a:t>Byzantine </a:t>
            </a:r>
            <a:r>
              <a:rPr lang="zh-CN" altLang="en-US" sz="4000" dirty="0" smtClean="0"/>
              <a:t>将军的算法</a:t>
            </a:r>
            <a:r>
              <a:rPr lang="en-US" altLang="zh-CN" sz="4000" dirty="0" smtClean="0"/>
              <a:t>,  </a:t>
            </a:r>
            <a:r>
              <a:rPr lang="zh-CN" altLang="en-US" sz="4000" dirty="0" smtClean="0"/>
              <a:t>就是分布式的决策系统</a:t>
            </a:r>
            <a:endParaRPr lang="en-US" sz="4000" dirty="0"/>
          </a:p>
        </p:txBody>
      </p:sp>
      <p:sp>
        <p:nvSpPr>
          <p:cNvPr id="5" name="TextBox 4"/>
          <p:cNvSpPr txBox="1"/>
          <p:nvPr/>
        </p:nvSpPr>
        <p:spPr>
          <a:xfrm>
            <a:off x="3750762" y="6102360"/>
            <a:ext cx="5153014" cy="369332"/>
          </a:xfrm>
          <a:prstGeom prst="rect">
            <a:avLst/>
          </a:prstGeom>
          <a:noFill/>
        </p:spPr>
        <p:txBody>
          <a:bodyPr wrap="none" rtlCol="0">
            <a:spAutoFit/>
          </a:bodyPr>
          <a:lstStyle/>
          <a:p>
            <a:r>
              <a:rPr lang="en-US" dirty="0" smtClean="0">
                <a:hlinkClick r:id="rId2"/>
              </a:rPr>
              <a:t>http://slideplayer.com/slide/5163640/</a:t>
            </a:r>
            <a:r>
              <a:rPr lang="en-US" dirty="0" smtClean="0"/>
              <a:t>  Slide 13 of 29</a:t>
            </a:r>
            <a:endParaRPr lang="en-US" dirty="0"/>
          </a:p>
        </p:txBody>
      </p:sp>
      <p:pic>
        <p:nvPicPr>
          <p:cNvPr id="3" name="Picture 2"/>
          <p:cNvPicPr>
            <a:picLocks noChangeAspect="1"/>
          </p:cNvPicPr>
          <p:nvPr/>
        </p:nvPicPr>
        <p:blipFill>
          <a:blip r:embed="rId3"/>
          <a:stretch>
            <a:fillRect/>
          </a:stretch>
        </p:blipFill>
        <p:spPr>
          <a:xfrm>
            <a:off x="3392870" y="1092404"/>
            <a:ext cx="5868798" cy="4779818"/>
          </a:xfrm>
          <a:prstGeom prst="rect">
            <a:avLst/>
          </a:prstGeom>
        </p:spPr>
      </p:pic>
    </p:spTree>
    <p:extLst>
      <p:ext uri="{BB962C8B-B14F-4D97-AF65-F5344CB8AC3E}">
        <p14:creationId xmlns:p14="http://schemas.microsoft.com/office/powerpoint/2010/main" val="1278267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68187" y="1354453"/>
            <a:ext cx="6604498" cy="5087909"/>
          </a:xfrm>
          <a:prstGeom prst="rect">
            <a:avLst/>
          </a:prstGeom>
        </p:spPr>
      </p:pic>
      <p:sp>
        <p:nvSpPr>
          <p:cNvPr id="4" name="TextBox 3"/>
          <p:cNvSpPr txBox="1"/>
          <p:nvPr/>
        </p:nvSpPr>
        <p:spPr>
          <a:xfrm>
            <a:off x="807522" y="154380"/>
            <a:ext cx="9254969" cy="830997"/>
          </a:xfrm>
          <a:prstGeom prst="rect">
            <a:avLst/>
          </a:prstGeom>
          <a:noFill/>
        </p:spPr>
        <p:txBody>
          <a:bodyPr wrap="none" rtlCol="0">
            <a:spAutoFit/>
          </a:bodyPr>
          <a:lstStyle/>
          <a:p>
            <a:r>
              <a:rPr lang="en-US" sz="4800" dirty="0" err="1" smtClean="0"/>
              <a:t>HashGraph</a:t>
            </a:r>
            <a:r>
              <a:rPr lang="en-US" sz="4800" dirty="0" smtClean="0"/>
              <a:t> </a:t>
            </a:r>
            <a:r>
              <a:rPr lang="zh-CN" altLang="en-US" sz="4800" dirty="0" smtClean="0"/>
              <a:t>未来的区块链数据结构</a:t>
            </a:r>
            <a:endParaRPr lang="en-US" sz="4800" dirty="0"/>
          </a:p>
        </p:txBody>
      </p:sp>
    </p:spTree>
    <p:extLst>
      <p:ext uri="{BB962C8B-B14F-4D97-AF65-F5344CB8AC3E}">
        <p14:creationId xmlns:p14="http://schemas.microsoft.com/office/powerpoint/2010/main" val="1126424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0" fontAlgn="base" latinLnBrk="0" hangingPunct="0">
          <a:lnSpc>
            <a:spcPct val="100000"/>
          </a:lnSpc>
          <a:spcBef>
            <a:spcPct val="0"/>
          </a:spcBef>
          <a:spcAft>
            <a:spcPct val="0"/>
          </a:spcAft>
          <a:buClrTx/>
          <a:buSzTx/>
          <a:buFont typeface="Arial" charset="0"/>
          <a:buNone/>
          <a:tabLst/>
          <a:defRPr kumimoji="0" lang="zh-CN" altLang="x-none" sz="1300" b="0" i="0" u="none" strike="noStrike" cap="none" normalizeH="0" baseline="0">
            <a:ln>
              <a:noFill/>
            </a:ln>
            <a:solidFill>
              <a:schemeClr val="tx1"/>
            </a:solidFill>
            <a:effectLst/>
            <a:latin typeface="Calibri"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0" fontAlgn="base" latinLnBrk="0" hangingPunct="0">
          <a:lnSpc>
            <a:spcPct val="100000"/>
          </a:lnSpc>
          <a:spcBef>
            <a:spcPct val="0"/>
          </a:spcBef>
          <a:spcAft>
            <a:spcPct val="0"/>
          </a:spcAft>
          <a:buClrTx/>
          <a:buSzTx/>
          <a:buFont typeface="Arial" charset="0"/>
          <a:buNone/>
          <a:tabLst/>
          <a:defRPr kumimoji="0" lang="zh-CN" altLang="x-none" sz="1300" b="0" i="0" u="none" strike="noStrike" cap="none" normalizeH="0" baseline="0">
            <a:ln>
              <a:noFill/>
            </a:ln>
            <a:solidFill>
              <a:schemeClr val="tx1"/>
            </a:solidFill>
            <a:effectLst/>
            <a:latin typeface="Calibri" charset="0"/>
            <a:ea typeface="宋体"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孟琪-商业计划PPT模板 (19)" id="{30428E57-210E-8A48-AFC2-3B0A556AE7DF}" vid="{80471B2D-BE42-FF44-87D8-28E9C59BEE4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2335</Words>
  <Application>Microsoft Macintosh PowerPoint</Application>
  <PresentationFormat>Widescreen</PresentationFormat>
  <Paragraphs>416</Paragraphs>
  <Slides>60</Slides>
  <Notes>14</Notes>
  <HiddenSlides>0</HiddenSlides>
  <MMClips>0</MMClips>
  <ScaleCrop>false</ScaleCrop>
  <HeadingPairs>
    <vt:vector size="6" baseType="variant">
      <vt:variant>
        <vt:lpstr>Fonts Used</vt:lpstr>
      </vt:variant>
      <vt:variant>
        <vt:i4>27</vt:i4>
      </vt:variant>
      <vt:variant>
        <vt:lpstr>Theme</vt:lpstr>
      </vt:variant>
      <vt:variant>
        <vt:i4>2</vt:i4>
      </vt:variant>
      <vt:variant>
        <vt:lpstr>Slide Titles</vt:lpstr>
      </vt:variant>
      <vt:variant>
        <vt:i4>60</vt:i4>
      </vt:variant>
    </vt:vector>
  </HeadingPairs>
  <TitlesOfParts>
    <vt:vector size="89" baseType="lpstr">
      <vt:lpstr>Adobe 繁黑體 Std B</vt:lpstr>
      <vt:lpstr>Al Bayan Plain</vt:lpstr>
      <vt:lpstr>Arial</vt:lpstr>
      <vt:lpstr>Calibri</vt:lpstr>
      <vt:lpstr>Calibri Light</vt:lpstr>
      <vt:lpstr>Cambria Math</vt:lpstr>
      <vt:lpstr>Capitals</vt:lpstr>
      <vt:lpstr>Century Gothic</vt:lpstr>
      <vt:lpstr>DengXian</vt:lpstr>
      <vt:lpstr>DengXian Light</vt:lpstr>
      <vt:lpstr>Georgia</vt:lpstr>
      <vt:lpstr>HanziPen SC Regular</vt:lpstr>
      <vt:lpstr>Hei</vt:lpstr>
      <vt:lpstr>Heiti SC Light</vt:lpstr>
      <vt:lpstr>Impact</vt:lpstr>
      <vt:lpstr>LiHei Pro Medium</vt:lpstr>
      <vt:lpstr>Mangal</vt:lpstr>
      <vt:lpstr>MS PGothic</vt:lpstr>
      <vt:lpstr>ＭＳ Ｐゴシック</vt:lpstr>
      <vt:lpstr>Rockwell</vt:lpstr>
      <vt:lpstr>Times New Roman</vt:lpstr>
      <vt:lpstr>Yu Gothic</vt:lpstr>
      <vt:lpstr>华文细黑</vt:lpstr>
      <vt:lpstr>宋体</vt:lpstr>
      <vt:lpstr>新細明體</vt:lpstr>
      <vt:lpstr>方正兰亭超细黑简体</vt:lpstr>
      <vt:lpstr>黑体</vt:lpstr>
      <vt:lpstr>Office Theme</vt:lpstr>
      <vt:lpstr>Office 主题</vt:lpstr>
      <vt:lpstr>超限学习过程的精华</vt:lpstr>
      <vt:lpstr>   人工智能时代的迷思</vt:lpstr>
      <vt:lpstr>Will “The Master Algorithm” Reframe Our World?</vt:lpstr>
      <vt:lpstr>为何有五个知识部落？</vt:lpstr>
      <vt:lpstr>五个知识部落的相生相克</vt:lpstr>
      <vt:lpstr>对应的企业功能</vt:lpstr>
      <vt:lpstr>PowerPoint Presentation</vt:lpstr>
      <vt:lpstr>PowerPoint Presentation</vt:lpstr>
      <vt:lpstr>PowerPoint Presentation</vt:lpstr>
      <vt:lpstr>PowerPoint Presentation</vt:lpstr>
      <vt:lpstr>PowerPoint Presentation</vt:lpstr>
      <vt:lpstr>PowerPoint Presentation</vt:lpstr>
      <vt:lpstr>应用在企业场景的知识管理</vt:lpstr>
      <vt:lpstr>PowerPoint Presentation</vt:lpstr>
      <vt:lpstr>能将五个不同语汇交互翻译的机制</vt:lpstr>
      <vt:lpstr>PowerPoint Presentation</vt:lpstr>
      <vt:lpstr>PowerPoint Presentation</vt:lpstr>
      <vt:lpstr>PowerPoint Presentation</vt:lpstr>
      <vt:lpstr>不同范畴的 数字资产的格式与内容管理工具</vt:lpstr>
      <vt:lpstr>数字资产的开源管理工具 也可以被Docker发布</vt:lpstr>
      <vt:lpstr>PowerPoint Presentation</vt:lpstr>
      <vt:lpstr>PowerPoint Presentation</vt:lpstr>
      <vt:lpstr>数字资产的搜寻和内容展现的微服务 ELK Stack</vt:lpstr>
      <vt:lpstr>数字资产的搜寻和内容展现的微服务</vt:lpstr>
      <vt:lpstr>PowerPoint Presentation</vt:lpstr>
      <vt:lpstr>基于计算思维和工具所开发的创业课程</vt:lpstr>
      <vt:lpstr>             的课程结构</vt:lpstr>
      <vt:lpstr>                 形成创业计划的数字出版工作流</vt:lpstr>
      <vt:lpstr>以人工智能围棋当作微服务系统的测试案例</vt:lpstr>
      <vt:lpstr>PowerPoint Presentation</vt:lpstr>
      <vt:lpstr>PowerPoint Presentation</vt:lpstr>
      <vt:lpstr>PowerPoint Presentation</vt:lpstr>
      <vt:lpstr>PowerPoint Presentation</vt:lpstr>
      <vt:lpstr>可计算图形语意：Computable Semantics</vt:lpstr>
      <vt:lpstr>可计算图：Computable Diagrams</vt:lpstr>
      <vt:lpstr>PowerPoint Presentation</vt:lpstr>
      <vt:lpstr>PowerPoint Presentation</vt:lpstr>
      <vt:lpstr>PowerPoint Presentation</vt:lpstr>
      <vt:lpstr>PowerPoint Presentation</vt:lpstr>
      <vt:lpstr>PowerPoint Presentation</vt:lpstr>
      <vt:lpstr>用一个通用的底层的资源承载所有计算任务</vt:lpstr>
      <vt:lpstr>基于计算思维的知分类系统</vt:lpstr>
      <vt:lpstr>知识图谱：Ontological Engineering</vt:lpstr>
      <vt:lpstr>比对不同学科语汇体系之异同</vt:lpstr>
      <vt:lpstr>教育部资助的清华大学学校特色项目： ABC 认知科学与计算思维的课程体系:</vt:lpstr>
      <vt:lpstr>学习行为数据的三层次</vt:lpstr>
      <vt:lpstr>PowerPoint Presentation</vt:lpstr>
      <vt:lpstr>PowerPoint Presentation</vt:lpstr>
      <vt:lpstr>PowerPoint Presentation</vt:lpstr>
      <vt:lpstr>发散与收敛的思维</vt:lpstr>
      <vt:lpstr>（二分心智）的发散与收敛</vt:lpstr>
      <vt:lpstr>两院制 (Bicameralism)</vt:lpstr>
      <vt:lpstr>（二分心智）的电视剧</vt:lpstr>
      <vt:lpstr>（二分心智）的电视剧</vt:lpstr>
      <vt:lpstr>PowerPoint Presentation</vt:lpstr>
      <vt:lpstr>复杂系统的设计策略</vt:lpstr>
      <vt:lpstr>The Four Rules of Systems Engineering</vt:lpstr>
      <vt:lpstr>正在进行的研发工作</vt:lpstr>
      <vt:lpstr>计算思维的知识体系</vt:lpstr>
      <vt:lpstr>总结</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Categories of Digital Knowledge Containers</dc:title>
  <dc:creator>Microsoft Office User</dc:creator>
  <cp:lastModifiedBy>Microsoft Office User</cp:lastModifiedBy>
  <cp:revision>168</cp:revision>
  <dcterms:created xsi:type="dcterms:W3CDTF">2017-10-30T04:16:51Z</dcterms:created>
  <dcterms:modified xsi:type="dcterms:W3CDTF">2017-12-04T17:56:14Z</dcterms:modified>
</cp:coreProperties>
</file>